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5"/>
    <p:sldMasterId id="2147483665" r:id="rId6"/>
    <p:sldMasterId id="2147483714" r:id="rId7"/>
    <p:sldMasterId id="2147483716" r:id="rId8"/>
    <p:sldMasterId id="2147483719" r:id="rId9"/>
    <p:sldMasterId id="2147483722" r:id="rId10"/>
    <p:sldMasterId id="2147483725" r:id="rId11"/>
    <p:sldMasterId id="2147483728" r:id="rId12"/>
    <p:sldMasterId id="2147483731" r:id="rId13"/>
    <p:sldMasterId id="2147483734" r:id="rId14"/>
    <p:sldMasterId id="2147483737" r:id="rId15"/>
    <p:sldMasterId id="2147483740" r:id="rId16"/>
    <p:sldMasterId id="2147483743" r:id="rId17"/>
    <p:sldMasterId id="2147483746" r:id="rId18"/>
  </p:sldMasterIdLst>
  <p:notesMasterIdLst>
    <p:notesMasterId r:id="rId38"/>
  </p:notesMasterIdLst>
  <p:handoutMasterIdLst>
    <p:handoutMasterId r:id="rId39"/>
  </p:handoutMasterIdLst>
  <p:sldIdLst>
    <p:sldId id="420" r:id="rId19"/>
    <p:sldId id="418" r:id="rId20"/>
    <p:sldId id="419" r:id="rId21"/>
    <p:sldId id="422" r:id="rId22"/>
    <p:sldId id="423" r:id="rId23"/>
    <p:sldId id="407" r:id="rId24"/>
    <p:sldId id="394" r:id="rId25"/>
    <p:sldId id="404" r:id="rId26"/>
    <p:sldId id="417" r:id="rId27"/>
    <p:sldId id="403" r:id="rId28"/>
    <p:sldId id="424" r:id="rId29"/>
    <p:sldId id="411" r:id="rId30"/>
    <p:sldId id="412" r:id="rId31"/>
    <p:sldId id="399" r:id="rId32"/>
    <p:sldId id="409" r:id="rId33"/>
    <p:sldId id="408" r:id="rId34"/>
    <p:sldId id="400" r:id="rId35"/>
    <p:sldId id="426" r:id="rId36"/>
    <p:sldId id="425" r:id="rId37"/>
  </p:sldIdLst>
  <p:sldSz cx="9906000" cy="6858000" type="A4"/>
  <p:notesSz cx="6797675" cy="9926638"/>
  <p:defaultTextStyle>
    <a:defPPr>
      <a:defRPr lang="en-GB"/>
    </a:defPPr>
    <a:lvl1pPr algn="l" rtl="0" fontAlgn="base">
      <a:spcBef>
        <a:spcPct val="0"/>
      </a:spcBef>
      <a:spcAft>
        <a:spcPct val="0"/>
      </a:spcAft>
      <a:defRPr sz="2400"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mok"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5FFE5"/>
    <a:srgbClr val="CCFFCC"/>
    <a:srgbClr val="008000"/>
    <a:srgbClr val="FF7C80"/>
    <a:srgbClr val="FFFFCC"/>
    <a:srgbClr val="FF9933"/>
    <a:srgbClr val="FF9966"/>
    <a:srgbClr val="33CC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varScale="1">
        <p:scale>
          <a:sx n="64" d="100"/>
          <a:sy n="64" d="100"/>
        </p:scale>
        <p:origin x="1224" y="3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237" cy="72237"/>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6.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50444" y="1"/>
            <a:ext cx="2945659" cy="496332"/>
          </a:xfrm>
          <a:prstGeom prst="rect">
            <a:avLst/>
          </a:prstGeom>
        </p:spPr>
        <p:txBody>
          <a:bodyPr vert="horz" wrap="square" lIns="91432" tIns="45716" rIns="91432" bIns="45716" numCol="1" anchor="t" anchorCtr="0" compatLnSpc="1">
            <a:prstTxWarp prst="textNoShape">
              <a:avLst/>
            </a:prstTxWarp>
          </a:bodyPr>
          <a:lstStyle>
            <a:lvl1pPr algn="r">
              <a:defRPr sz="1200" smtClean="0"/>
            </a:lvl1pPr>
          </a:lstStyle>
          <a:p>
            <a:pPr>
              <a:defRPr/>
            </a:pPr>
            <a:fld id="{E6C7086C-B6D5-4177-B290-83A5E8F6AE3F}" type="datetimeFigureOut">
              <a:rPr lang="en-GB"/>
              <a:pPr>
                <a:defRPr/>
              </a:pPr>
              <a:t>09/11/2018</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wrap="square" lIns="91432" tIns="45716" rIns="91432" bIns="45716" numCol="1" anchor="b" anchorCtr="0" compatLnSpc="1">
            <a:prstTxWarp prst="textNoShape">
              <a:avLst/>
            </a:prstTxWarp>
          </a:bodyPr>
          <a:lstStyle>
            <a:lvl1pPr algn="r">
              <a:defRPr sz="1200" smtClean="0"/>
            </a:lvl1pPr>
          </a:lstStyle>
          <a:p>
            <a:pPr>
              <a:defRPr/>
            </a:pPr>
            <a:fld id="{BD912F0B-3E1C-47FD-BF85-E40609ECFD19}"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wrap="square" lIns="91432" tIns="45716" rIns="91432" bIns="45716" numCol="1" anchor="t" anchorCtr="0" compatLnSpc="1">
            <a:prstTxWarp prst="textNoShape">
              <a:avLst/>
            </a:prstTxWarp>
          </a:bodyPr>
          <a:lstStyle>
            <a:lvl1pPr algn="r">
              <a:defRPr sz="1200" smtClean="0"/>
            </a:lvl1pPr>
          </a:lstStyle>
          <a:p>
            <a:pPr>
              <a:defRPr/>
            </a:pPr>
            <a:fld id="{52DB2D8D-69A1-40E0-BD52-662FD034061F}" type="datetimeFigureOut">
              <a:rPr lang="en-GB"/>
              <a:pPr>
                <a:defRPr/>
              </a:pPr>
              <a:t>09/11/2018</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2" tIns="45716" rIns="91432" bIns="45716" rtlCol="0" anchor="ctr"/>
          <a:lstStyle/>
          <a:p>
            <a:pPr lvl="0"/>
            <a:endParaRPr lang="en-GB" noProof="0"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432" tIns="45716" rIns="91432" bIns="45716"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wrap="square" lIns="91432" tIns="45716" rIns="91432" bIns="45716" numCol="1" anchor="b" anchorCtr="0" compatLnSpc="1">
            <a:prstTxWarp prst="textNoShape">
              <a:avLst/>
            </a:prstTxWarp>
          </a:bodyPr>
          <a:lstStyle>
            <a:lvl1pPr algn="r">
              <a:defRPr sz="1200" smtClean="0"/>
            </a:lvl1pPr>
          </a:lstStyle>
          <a:p>
            <a:pPr>
              <a:defRPr/>
            </a:pPr>
            <a:fld id="{2660B34F-D0FF-4502-B781-F53B10BB4A1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660B34F-D0FF-4502-B781-F53B10BB4A11}" type="slidenum">
              <a:rPr lang="en-GB" smtClean="0"/>
              <a:pPr>
                <a:defRPr/>
              </a:pPr>
              <a:t>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660B34F-D0FF-4502-B781-F53B10BB4A11}" type="slidenum">
              <a:rPr lang="en-GB" smtClean="0"/>
              <a:pPr>
                <a:defRPr/>
              </a:pPr>
              <a:t>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660B34F-D0FF-4502-B781-F53B10BB4A11}" type="slidenum">
              <a:rPr lang="en-GB" smtClean="0">
                <a:solidFill>
                  <a:prstClr val="black"/>
                </a:solidFill>
              </a:rPr>
              <a:pPr>
                <a:defRPr/>
              </a:pPr>
              <a:t>9</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660B34F-D0FF-4502-B781-F53B10BB4A11}" type="slidenum">
              <a:rPr lang="en-GB" smtClean="0"/>
              <a:pPr>
                <a:defRPr/>
              </a:pPr>
              <a:t>10</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60B34F-D0FF-4502-B781-F53B10BB4A11}"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4613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60B34F-D0FF-4502-B781-F53B10BB4A11}" type="slidenum">
              <a:rPr lang="en-GB" smtClean="0"/>
              <a:pPr>
                <a:defRPr/>
              </a:pPr>
              <a:t>14</a:t>
            </a:fld>
            <a:endParaRPr lang="en-GB" dirty="0"/>
          </a:p>
        </p:txBody>
      </p:sp>
    </p:spTree>
    <p:extLst>
      <p:ext uri="{BB962C8B-B14F-4D97-AF65-F5344CB8AC3E}">
        <p14:creationId xmlns:p14="http://schemas.microsoft.com/office/powerpoint/2010/main" val="197999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D94D59F2-5099-401C-B282-FBEC445A93F0}" type="datetime1">
              <a:rPr lang="en-GB" smtClean="0">
                <a:solidFill>
                  <a:srgbClr val="000000"/>
                </a:solidFill>
              </a:rPr>
              <a:pPr/>
              <a:t>09/11/2018</a:t>
            </a:fld>
            <a:endParaRPr lang="en-GB" dirty="0">
              <a:solidFill>
                <a:srgbClr val="000000"/>
              </a:solidFill>
            </a:endParaRPr>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solidFill>
                <a:srgbClr val="000000"/>
              </a:solidFill>
            </a:endParaRPr>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218419E-96E6-4857-90A5-DECC2F533844}" type="slidenum">
              <a:rPr lang="en-GB" smtClean="0">
                <a:solidFill>
                  <a:srgbClr val="000000"/>
                </a:solidFill>
              </a:rPr>
              <a:pPr/>
              <a:t>‹#›</a:t>
            </a:fld>
            <a:endParaRPr lang="en-GB"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D94D59F2-5099-401C-B282-FBEC445A93F0}" type="datetime1">
              <a:rPr lang="en-GB" smtClean="0">
                <a:solidFill>
                  <a:srgbClr val="000000"/>
                </a:solidFill>
              </a:rPr>
              <a:pPr/>
              <a:t>09/11/2018</a:t>
            </a:fld>
            <a:endParaRPr lang="en-GB" dirty="0">
              <a:solidFill>
                <a:srgbClr val="000000"/>
              </a:solidFill>
            </a:endParaRPr>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solidFill>
                <a:srgbClr val="000000"/>
              </a:solidFill>
            </a:endParaRPr>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218419E-96E6-4857-90A5-DECC2F533844}" type="slidenum">
              <a:rPr lang="en-GB" smtClean="0">
                <a:solidFill>
                  <a:srgbClr val="000000"/>
                </a:solidFill>
              </a:rPr>
              <a:pPr/>
              <a:t>‹#›</a:t>
            </a:fld>
            <a:endParaRPr lang="en-GB"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D94D59F2-5099-401C-B282-FBEC445A93F0}" type="datetime1">
              <a:rPr lang="en-GB" smtClean="0">
                <a:solidFill>
                  <a:srgbClr val="000000"/>
                </a:solidFill>
              </a:rPr>
              <a:pPr/>
              <a:t>09/11/2018</a:t>
            </a:fld>
            <a:endParaRPr lang="en-GB" dirty="0">
              <a:solidFill>
                <a:srgbClr val="000000"/>
              </a:solidFill>
            </a:endParaRPr>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solidFill>
                <a:srgbClr val="000000"/>
              </a:solidFill>
            </a:endParaRPr>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218419E-96E6-4857-90A5-DECC2F533844}" type="slidenum">
              <a:rPr lang="en-GB" smtClean="0">
                <a:solidFill>
                  <a:srgbClr val="000000"/>
                </a:solidFill>
              </a:rPr>
              <a:pPr/>
              <a:t>‹#›</a:t>
            </a:fld>
            <a:endParaRPr lang="en-GB"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D94D59F2-5099-401C-B282-FBEC445A93F0}" type="datetime1">
              <a:rPr lang="en-GB" smtClean="0"/>
              <a:pPr/>
              <a:t>09/11/2018</a:t>
            </a:fld>
            <a:endParaRPr lang="en-GB" dirty="0"/>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218419E-96E6-4857-90A5-DECC2F533844}"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D94D59F2-5099-401C-B282-FBEC445A93F0}" type="datetime1">
              <a:rPr lang="en-GB" smtClean="0">
                <a:solidFill>
                  <a:srgbClr val="000000"/>
                </a:solidFill>
              </a:rPr>
              <a:pPr/>
              <a:t>09/11/2018</a:t>
            </a:fld>
            <a:endParaRPr lang="en-GB" dirty="0">
              <a:solidFill>
                <a:srgbClr val="000000"/>
              </a:solidFill>
            </a:endParaRPr>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solidFill>
                <a:srgbClr val="000000"/>
              </a:solidFill>
            </a:endParaRPr>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218419E-96E6-4857-90A5-DECC2F533844}" type="slidenum">
              <a:rPr lang="en-GB" smtClean="0">
                <a:solidFill>
                  <a:srgbClr val="000000"/>
                </a:solidFill>
              </a:rPr>
              <a:pPr/>
              <a:t>‹#›</a:t>
            </a:fld>
            <a:endParaRPr lang="en-GB"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D94D59F2-5099-401C-B282-FBEC445A93F0}" type="datetime1">
              <a:rPr lang="en-GB" smtClean="0">
                <a:solidFill>
                  <a:srgbClr val="000000"/>
                </a:solidFill>
              </a:rPr>
              <a:pPr/>
              <a:t>09/11/2018</a:t>
            </a:fld>
            <a:endParaRPr lang="en-GB" dirty="0">
              <a:solidFill>
                <a:srgbClr val="000000"/>
              </a:solidFill>
            </a:endParaRPr>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solidFill>
                <a:srgbClr val="000000"/>
              </a:solidFill>
            </a:endParaRPr>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218419E-96E6-4857-90A5-DECC2F533844}" type="slidenum">
              <a:rPr lang="en-GB" smtClean="0">
                <a:solidFill>
                  <a:srgbClr val="000000"/>
                </a:solidFill>
              </a:rPr>
              <a:pPr/>
              <a:t>‹#›</a:t>
            </a:fld>
            <a:endParaRPr lang="en-GB"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p>
          </p:txBody>
        </p:sp>
        <p:pic>
          <p:nvPicPr>
            <p:cNvPr id="2054"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13" r:id="rId2"/>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saltire.jpg"/>
          <p:cNvPicPr>
            <a:picLocks noChangeAspect="1"/>
          </p:cNvPicPr>
          <p:nvPr/>
        </p:nvPicPr>
        <p:blipFill>
          <a:blip r:embed="rId3" cstate="print"/>
          <a:srcRect/>
          <a:stretch>
            <a:fillRect/>
          </a:stretch>
        </p:blipFill>
        <p:spPr bwMode="auto">
          <a:xfrm>
            <a:off x="-14288" y="0"/>
            <a:ext cx="9928226" cy="5591175"/>
          </a:xfrm>
          <a:prstGeom prst="rect">
            <a:avLst/>
          </a:prstGeom>
          <a:noFill/>
          <a:ln w="9525">
            <a:noFill/>
            <a:miter lim="800000"/>
            <a:headEnd/>
            <a:tailEnd/>
          </a:ln>
        </p:spPr>
      </p:pic>
      <p:grpSp>
        <p:nvGrpSpPr>
          <p:cNvPr id="3075" name="Group 15"/>
          <p:cNvGrpSpPr>
            <a:grpSpLocks/>
          </p:cNvGrpSpPr>
          <p:nvPr/>
        </p:nvGrpSpPr>
        <p:grpSpPr bwMode="auto">
          <a:xfrm>
            <a:off x="0" y="5589588"/>
            <a:ext cx="9906000" cy="1035050"/>
            <a:chOff x="0" y="3521"/>
            <a:chExt cx="6240" cy="652"/>
          </a:xfrm>
        </p:grpSpPr>
        <p:pic>
          <p:nvPicPr>
            <p:cNvPr id="3077"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p>
          </p:txBody>
        </p:sp>
        <p:pic>
          <p:nvPicPr>
            <p:cNvPr id="3079"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3076"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4"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5"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6"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30" r:id="rId2"/>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0" y="5589588"/>
            <a:ext cx="9906000" cy="1035050"/>
            <a:chOff x="0" y="3521"/>
            <a:chExt cx="6240" cy="652"/>
          </a:xfrm>
        </p:grpSpPr>
        <p:pic>
          <p:nvPicPr>
            <p:cNvPr id="2052" name="Picture 2" descr="SE landscape logo (cmyk).jpg"/>
            <p:cNvPicPr>
              <a:picLocks noChangeAspect="1"/>
            </p:cNvPicPr>
            <p:nvPr/>
          </p:nvPicPr>
          <p:blipFill>
            <a:blip r:embed="rId3" cstate="print"/>
            <a:srcRect/>
            <a:stretch>
              <a:fillRect/>
            </a:stretch>
          </p:blipFill>
          <p:spPr bwMode="auto">
            <a:xfrm>
              <a:off x="4254" y="3896"/>
              <a:ext cx="1679" cy="277"/>
            </a:xfrm>
            <a:prstGeom prst="rect">
              <a:avLst/>
            </a:prstGeom>
            <a:noFill/>
            <a:ln w="9525">
              <a:noFill/>
              <a:miter lim="800000"/>
              <a:headEnd/>
              <a:tailEnd/>
            </a:ln>
          </p:spPr>
        </p:pic>
        <p:sp>
          <p:nvSpPr>
            <p:cNvPr id="17" name="Rectangle 16"/>
            <p:cNvSpPr/>
            <p:nvPr/>
          </p:nvSpPr>
          <p:spPr>
            <a:xfrm>
              <a:off x="0" y="3521"/>
              <a:ext cx="6240" cy="227"/>
            </a:xfrm>
            <a:prstGeom prst="rect">
              <a:avLst/>
            </a:prstGeom>
            <a:solidFill>
              <a:srgbClr val="2CB431"/>
            </a:solidFill>
            <a:ln>
              <a:solidFill>
                <a:srgbClr val="2CB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srgbClr val="FFFFFF"/>
                </a:solidFill>
              </a:endParaRPr>
            </a:p>
          </p:txBody>
        </p:sp>
        <p:pic>
          <p:nvPicPr>
            <p:cNvPr id="2054" name="Picture 9" descr="sdi logo sm.jpg"/>
            <p:cNvPicPr>
              <a:picLocks noChangeAspect="1"/>
            </p:cNvPicPr>
            <p:nvPr/>
          </p:nvPicPr>
          <p:blipFill>
            <a:blip r:embed="rId4" cstate="print"/>
            <a:srcRect/>
            <a:stretch>
              <a:fillRect/>
            </a:stretch>
          </p:blipFill>
          <p:spPr bwMode="auto">
            <a:xfrm>
              <a:off x="308" y="3878"/>
              <a:ext cx="1179" cy="295"/>
            </a:xfrm>
            <a:prstGeom prst="rect">
              <a:avLst/>
            </a:prstGeom>
            <a:noFill/>
            <a:ln w="9525">
              <a:noFill/>
              <a:miter lim="800000"/>
              <a:headEnd/>
              <a:tailEnd/>
            </a:ln>
          </p:spPr>
        </p:pic>
      </p:grpSp>
      <p:pic>
        <p:nvPicPr>
          <p:cNvPr id="2051" name="Picture 3"/>
          <p:cNvPicPr>
            <a:picLocks noChangeAspect="1"/>
          </p:cNvPicPr>
          <p:nvPr/>
        </p:nvPicPr>
        <p:blipFill>
          <a:blip r:embed="rId5" cstate="print"/>
          <a:srcRect/>
          <a:stretch>
            <a:fillRect/>
          </a:stretch>
        </p:blipFill>
        <p:spPr bwMode="auto">
          <a:xfrm>
            <a:off x="3797300" y="6102350"/>
            <a:ext cx="1300163"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Lst>
  <p:transition>
    <p:randomBar/>
  </p:transition>
  <p:txStyles>
    <p:titleStyle>
      <a:lvl1pPr algn="ctr" rtl="0" eaLnBrk="0" fontAlgn="base" hangingPunct="0">
        <a:spcBef>
          <a:spcPct val="0"/>
        </a:spcBef>
        <a:spcAft>
          <a:spcPct val="0"/>
        </a:spcAft>
        <a:defRPr sz="2400">
          <a:solidFill>
            <a:schemeClr val="bg1"/>
          </a:solidFill>
          <a:latin typeface="+mj-lt"/>
          <a:ea typeface="ＭＳ Ｐゴシック" pitchFamily="34" charset="-128"/>
          <a:cs typeface="+mj-cs"/>
        </a:defRPr>
      </a:lvl1pPr>
      <a:lvl2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2400">
          <a:solidFill>
            <a:schemeClr val="bg1"/>
          </a:solidFill>
          <a:latin typeface="Arial" charset="0"/>
          <a:ea typeface="MS PGothic" pitchFamily="34" charset="-128"/>
          <a:cs typeface="Arial" charset="0"/>
        </a:defRPr>
      </a:lvl6pPr>
      <a:lvl7pPr marL="914400" algn="ctr" rtl="0" fontAlgn="base">
        <a:spcBef>
          <a:spcPct val="0"/>
        </a:spcBef>
        <a:spcAft>
          <a:spcPct val="0"/>
        </a:spcAft>
        <a:defRPr sz="2400">
          <a:solidFill>
            <a:schemeClr val="bg1"/>
          </a:solidFill>
          <a:latin typeface="Arial" charset="0"/>
          <a:ea typeface="MS PGothic" pitchFamily="34" charset="-128"/>
          <a:cs typeface="Arial" charset="0"/>
        </a:defRPr>
      </a:lvl7pPr>
      <a:lvl8pPr marL="1371600" algn="ctr" rtl="0" fontAlgn="base">
        <a:spcBef>
          <a:spcPct val="0"/>
        </a:spcBef>
        <a:spcAft>
          <a:spcPct val="0"/>
        </a:spcAft>
        <a:defRPr sz="2400">
          <a:solidFill>
            <a:schemeClr val="bg1"/>
          </a:solidFill>
          <a:latin typeface="Arial" charset="0"/>
          <a:ea typeface="MS PGothic" pitchFamily="34" charset="-128"/>
          <a:cs typeface="Arial" charset="0"/>
        </a:defRPr>
      </a:lvl8pPr>
      <a:lvl9pPr marL="1828800" algn="ctr" rtl="0" fontAlgn="base">
        <a:spcBef>
          <a:spcPct val="0"/>
        </a:spcBef>
        <a:spcAft>
          <a:spcPct val="0"/>
        </a:spcAft>
        <a:defRPr sz="2400">
          <a:solidFill>
            <a:schemeClr val="bg1"/>
          </a:solidFill>
          <a:latin typeface="Arial" charset="0"/>
          <a:ea typeface="MS PGothic" pitchFamily="34" charset="-128"/>
          <a:cs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Font typeface="Arial" charset="0"/>
        <a:buChar char="»"/>
        <a:defRPr sz="8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8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8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ttoday.co.uk/" TargetMode="External"/><Relationship Id="rId7" Type="http://schemas.openxmlformats.org/officeDocument/2006/relationships/hyperlink" Target="http://www.ukri.org/innovation/industrial-strategy-challenge-fund/healthy-ageing/" TargetMode="External"/><Relationship Id="rId2" Type="http://schemas.openxmlformats.org/officeDocument/2006/relationships/hyperlink" Target="http://www.ageuk.org.uk/" TargetMode="External"/><Relationship Id="rId1" Type="http://schemas.openxmlformats.org/officeDocument/2006/relationships/slideLayout" Target="../slideLayouts/slideLayout2.xml"/><Relationship Id="rId6" Type="http://schemas.openxmlformats.org/officeDocument/2006/relationships/hyperlink" Target="http://www.theguardian.com/" TargetMode="External"/><Relationship Id="rId5" Type="http://schemas.openxmlformats.org/officeDocument/2006/relationships/hyperlink" Target="http://www.nuffieldtrust.org.uk/" TargetMode="External"/><Relationship Id="rId4" Type="http://schemas.openxmlformats.org/officeDocument/2006/relationships/hyperlink" Target="http://www.liverpool.gov.uk/housing/fuel-poverty-and-energy-efficienc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2" name="TextBox 1">
            <a:extLst>
              <a:ext uri="{FF2B5EF4-FFF2-40B4-BE49-F238E27FC236}">
                <a16:creationId xmlns:a16="http://schemas.microsoft.com/office/drawing/2014/main" id="{5B06D9A3-6EA9-4BFD-BDBD-E0977DD88C30}"/>
              </a:ext>
            </a:extLst>
          </p:cNvPr>
          <p:cNvSpPr txBox="1"/>
          <p:nvPr/>
        </p:nvSpPr>
        <p:spPr>
          <a:xfrm>
            <a:off x="815926" y="2082018"/>
            <a:ext cx="8074856" cy="1200329"/>
          </a:xfrm>
          <a:prstGeom prst="rect">
            <a:avLst/>
          </a:prstGeom>
          <a:noFill/>
        </p:spPr>
        <p:txBody>
          <a:bodyPr wrap="square" rtlCol="0">
            <a:spAutoFit/>
          </a:bodyPr>
          <a:lstStyle/>
          <a:p>
            <a:pPr algn="ctr"/>
            <a:r>
              <a:rPr lang="en-GB" b="1" dirty="0"/>
              <a:t>AGE FRIENDLY PLACES</a:t>
            </a:r>
          </a:p>
          <a:p>
            <a:pPr algn="ctr"/>
            <a:endParaRPr lang="en-GB" b="1" dirty="0"/>
          </a:p>
          <a:p>
            <a:pPr algn="ctr"/>
            <a:r>
              <a:rPr lang="en-GB" b="1"/>
              <a:t>EVIDENCE PACK</a:t>
            </a:r>
            <a:endParaRPr lang="en-GB" b="1" dirty="0"/>
          </a:p>
        </p:txBody>
      </p:sp>
    </p:spTree>
    <p:extLst>
      <p:ext uri="{BB962C8B-B14F-4D97-AF65-F5344CB8AC3E}">
        <p14:creationId xmlns:p14="http://schemas.microsoft.com/office/powerpoint/2010/main" val="151137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10</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10</a:t>
            </a:fld>
            <a:endParaRPr lang="en-GB" sz="800" dirty="0">
              <a:solidFill>
                <a:srgbClr val="FFFFFF"/>
              </a:solidFill>
            </a:endParaRPr>
          </a:p>
        </p:txBody>
      </p:sp>
      <p:sp>
        <p:nvSpPr>
          <p:cNvPr id="5" name="Rounded Rectangle 4"/>
          <p:cNvSpPr/>
          <p:nvPr/>
        </p:nvSpPr>
        <p:spPr>
          <a:xfrm>
            <a:off x="295275" y="262157"/>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latin typeface="Calibri" pitchFamily="34" charset="0"/>
              </a:rPr>
              <a:t>Changing demand for housing (1)</a:t>
            </a:r>
          </a:p>
        </p:txBody>
      </p:sp>
      <p:sp>
        <p:nvSpPr>
          <p:cNvPr id="8" name="TextBox 7">
            <a:extLst>
              <a:ext uri="{FF2B5EF4-FFF2-40B4-BE49-F238E27FC236}">
                <a16:creationId xmlns:a16="http://schemas.microsoft.com/office/drawing/2014/main" id="{5787B1FD-B2FC-4CC8-9987-A3689BB63DCA}"/>
              </a:ext>
            </a:extLst>
          </p:cNvPr>
          <p:cNvSpPr txBox="1"/>
          <p:nvPr/>
        </p:nvSpPr>
        <p:spPr>
          <a:xfrm>
            <a:off x="200025" y="1049948"/>
            <a:ext cx="4884039" cy="5847755"/>
          </a:xfrm>
          <a:prstGeom prst="rect">
            <a:avLst/>
          </a:prstGeom>
          <a:noFill/>
        </p:spPr>
        <p:txBody>
          <a:bodyPr wrap="square" rtlCol="0">
            <a:spAutoFit/>
          </a:bodyPr>
          <a:lstStyle/>
          <a:p>
            <a:r>
              <a:rPr lang="en-GB" sz="1100" dirty="0"/>
              <a:t>Growth in Scotland’s ageing population will drive demand for housing that better meets the changing needs of older people.  The older age group is as diverse as any other section of the population, so it is inappropriate and undesirable to suggest there is an “ideal” home.  However there is consensus that the home should enable people to maintain their independence and quality of life and be adaptable to accommodate their changing mobility, health and care needs.</a:t>
            </a:r>
          </a:p>
          <a:p>
            <a:endParaRPr lang="en-GB" sz="1100" dirty="0"/>
          </a:p>
          <a:p>
            <a:r>
              <a:rPr lang="en-GB" sz="1100" dirty="0"/>
              <a:t>Currently there are 824,000 households in Scotland in the 60+ age group.  Of these, the vast majority (90%) live in mainstream housing within their existing communities and many want to remain there.  </a:t>
            </a:r>
          </a:p>
          <a:p>
            <a:endParaRPr lang="en-GB" sz="1100" dirty="0"/>
          </a:p>
          <a:p>
            <a:r>
              <a:rPr lang="en-GB" sz="1100" dirty="0"/>
              <a:t>Most (72%) are owner-occupiers, the remainder rent their homes from the public sector (22%) or private sector (4%). A key characteristic of  Scotland’s 60+ age group, is that 64% own their homes outright, with no mortgage debt.  </a:t>
            </a:r>
          </a:p>
          <a:p>
            <a:endParaRPr lang="en-GB" sz="1100" dirty="0"/>
          </a:p>
          <a:p>
            <a:r>
              <a:rPr lang="en-GB" sz="1100" dirty="0"/>
              <a:t>Much smaller numbers (10%) live in specialised accommodation designed for older people, including supported housing, usually managed by local authorities and housing associations.</a:t>
            </a:r>
          </a:p>
          <a:p>
            <a:endParaRPr lang="en-GB" sz="1100" dirty="0"/>
          </a:p>
          <a:p>
            <a:r>
              <a:rPr lang="en-GB" sz="1100" dirty="0"/>
              <a:t>Whilst meeting increased demand for specialised housing will be important, particularly for older disabled people, it is likely to remain a relatively small part of the solution to developing age-friendly homes. </a:t>
            </a:r>
          </a:p>
          <a:p>
            <a:endParaRPr lang="en-GB" sz="1100" dirty="0"/>
          </a:p>
          <a:p>
            <a:r>
              <a:rPr lang="en-GB" sz="1100" dirty="0"/>
              <a:t>The </a:t>
            </a:r>
            <a:r>
              <a:rPr lang="en-GB" sz="1100" b="1" dirty="0"/>
              <a:t>suitability</a:t>
            </a:r>
            <a:r>
              <a:rPr lang="en-GB" sz="1100" dirty="0"/>
              <a:t> and </a:t>
            </a:r>
            <a:r>
              <a:rPr lang="en-GB" sz="1100" b="1" dirty="0"/>
              <a:t>adaptability</a:t>
            </a:r>
            <a:r>
              <a:rPr lang="en-GB" sz="1100" dirty="0"/>
              <a:t> of </a:t>
            </a:r>
            <a:r>
              <a:rPr lang="en-GB" sz="1100" b="1" dirty="0"/>
              <a:t>mainstream housing </a:t>
            </a:r>
            <a:r>
              <a:rPr lang="en-GB" sz="1100" dirty="0"/>
              <a:t>is likely to have a greater impact on the ageing population.  </a:t>
            </a:r>
          </a:p>
          <a:p>
            <a:endParaRPr lang="en-GB" sz="1100" dirty="0"/>
          </a:p>
          <a:p>
            <a:r>
              <a:rPr lang="en-GB" sz="1100" dirty="0"/>
              <a:t>Potential ways to meet the changing demand for housing could involve:</a:t>
            </a:r>
          </a:p>
          <a:p>
            <a:pPr>
              <a:buFont typeface="Arial" pitchFamily="34" charset="0"/>
              <a:buChar char="•"/>
            </a:pPr>
            <a:r>
              <a:rPr lang="en-GB" sz="1100" dirty="0"/>
              <a:t>  Ensuring that existing housing stock is appropriate and adaptable</a:t>
            </a:r>
          </a:p>
          <a:p>
            <a:pPr>
              <a:buFont typeface="Arial" pitchFamily="34" charset="0"/>
              <a:buChar char="•"/>
            </a:pPr>
            <a:r>
              <a:rPr lang="en-GB" sz="1100" dirty="0"/>
              <a:t>  Building new suitable homes: both specialised and mainstream stock</a:t>
            </a:r>
          </a:p>
          <a:p>
            <a:pPr>
              <a:buFont typeface="Arial" pitchFamily="34" charset="0"/>
              <a:buChar char="•"/>
            </a:pPr>
            <a:r>
              <a:rPr lang="en-GB" sz="1100" dirty="0"/>
              <a:t>  Helping people to move to a home that is appropriate for their needs</a:t>
            </a:r>
          </a:p>
          <a:p>
            <a:endParaRPr lang="en-GB" sz="1100" dirty="0"/>
          </a:p>
          <a:p>
            <a:endParaRPr lang="en-GB" sz="1100" dirty="0"/>
          </a:p>
        </p:txBody>
      </p:sp>
      <p:sp>
        <p:nvSpPr>
          <p:cNvPr id="3" name="TextBox 2">
            <a:extLst>
              <a:ext uri="{FF2B5EF4-FFF2-40B4-BE49-F238E27FC236}">
                <a16:creationId xmlns:a16="http://schemas.microsoft.com/office/drawing/2014/main" id="{029E9115-6A79-47A3-B416-EEC4F4623910}"/>
              </a:ext>
            </a:extLst>
          </p:cNvPr>
          <p:cNvSpPr txBox="1"/>
          <p:nvPr/>
        </p:nvSpPr>
        <p:spPr>
          <a:xfrm>
            <a:off x="5084064" y="262157"/>
            <a:ext cx="4632960" cy="6401753"/>
          </a:xfrm>
          <a:prstGeom prst="rect">
            <a:avLst/>
          </a:prstGeom>
          <a:noFill/>
        </p:spPr>
        <p:txBody>
          <a:bodyPr wrap="square" rtlCol="0">
            <a:spAutoFit/>
          </a:bodyPr>
          <a:lstStyle/>
          <a:p>
            <a:pPr algn="ctr"/>
            <a:r>
              <a:rPr lang="en-GB" sz="1400" dirty="0">
                <a:solidFill>
                  <a:srgbClr val="0070C0"/>
                </a:solidFill>
              </a:rPr>
              <a:t>Appropriate and adaptable housing stock </a:t>
            </a:r>
            <a:r>
              <a:rPr lang="en-GB" sz="1400" baseline="30000" dirty="0">
                <a:solidFill>
                  <a:srgbClr val="0070C0"/>
                </a:solidFill>
              </a:rPr>
              <a:t>11</a:t>
            </a:r>
          </a:p>
          <a:p>
            <a:endParaRPr lang="en-GB" sz="1100" dirty="0"/>
          </a:p>
          <a:p>
            <a:r>
              <a:rPr lang="en-GB" sz="1100" dirty="0">
                <a:solidFill>
                  <a:srgbClr val="000000"/>
                </a:solidFill>
              </a:rPr>
              <a:t>There is already a great deal of well established design guidance available for new building works and retrofits to existing homes for older people.  Practically these mean broad standards such as:</a:t>
            </a:r>
            <a:br>
              <a:rPr lang="en-GB" sz="1100" dirty="0">
                <a:solidFill>
                  <a:srgbClr val="000000"/>
                </a:solidFill>
              </a:rPr>
            </a:br>
            <a:endParaRPr lang="en-GB" sz="1100" dirty="0">
              <a:solidFill>
                <a:srgbClr val="000000"/>
              </a:solidFill>
            </a:endParaRPr>
          </a:p>
          <a:p>
            <a:pPr marL="171450" indent="-171450">
              <a:buFont typeface="Arial" panose="020B0604020202020204" pitchFamily="34" charset="0"/>
              <a:buChar char="•"/>
            </a:pPr>
            <a:r>
              <a:rPr lang="en-GB" sz="1100" dirty="0">
                <a:solidFill>
                  <a:srgbClr val="000000"/>
                </a:solidFill>
              </a:rPr>
              <a:t>Bathrooms and toilets should be capable of being converted to disabled standards and large enough to allow carers to provide assistance by helping people to get onto the toilet and for bathing or showering.  Converting bathrooms to wet rooms is one way of achieving this.</a:t>
            </a:r>
          </a:p>
          <a:p>
            <a:pPr marL="171450" indent="-171450">
              <a:buFont typeface="Arial" panose="020B0604020202020204" pitchFamily="34" charset="0"/>
              <a:buChar char="•"/>
            </a:pPr>
            <a:r>
              <a:rPr lang="en-GB" sz="1100" dirty="0">
                <a:solidFill>
                  <a:srgbClr val="000000"/>
                </a:solidFill>
              </a:rPr>
              <a:t>There should be level access and flush thresholds at the entrance level</a:t>
            </a:r>
          </a:p>
          <a:p>
            <a:pPr marL="171450" indent="-171450">
              <a:buFont typeface="Arial" panose="020B0604020202020204" pitchFamily="34" charset="0"/>
              <a:buChar char="•"/>
            </a:pPr>
            <a:r>
              <a:rPr lang="en-GB" sz="1100" dirty="0"/>
              <a:t>It should be possible to accommodate living and bedroom space at the entrance level.</a:t>
            </a:r>
          </a:p>
          <a:p>
            <a:pPr marL="171450" indent="-171450">
              <a:buFont typeface="Arial" panose="020B0604020202020204" pitchFamily="34" charset="0"/>
              <a:buChar char="•"/>
            </a:pPr>
            <a:r>
              <a:rPr lang="en-GB" sz="1100" dirty="0"/>
              <a:t>There should be enough living space for people to maintain their lifestyle, social contacts and hobbies.</a:t>
            </a:r>
          </a:p>
          <a:p>
            <a:pPr marL="171450" indent="-171450">
              <a:buFont typeface="Arial" panose="020B0604020202020204" pitchFamily="34" charset="0"/>
              <a:buChar char="•"/>
            </a:pPr>
            <a:r>
              <a:rPr lang="en-GB" sz="1100" dirty="0"/>
              <a:t>There should be at least two bedrooms, although many prefer three, which allows for couples to sleep in separate rooms with a spare bedroom.</a:t>
            </a:r>
          </a:p>
          <a:p>
            <a:pPr marL="171450" indent="-171450">
              <a:buFont typeface="Arial" panose="020B0604020202020204" pitchFamily="34" charset="0"/>
              <a:buChar char="•"/>
            </a:pPr>
            <a:r>
              <a:rPr lang="en-GB" sz="1100" dirty="0"/>
              <a:t>There should be sufficient storage space</a:t>
            </a:r>
          </a:p>
          <a:p>
            <a:pPr marL="171450" indent="-171450">
              <a:buFont typeface="Arial" panose="020B0604020202020204" pitchFamily="34" charset="0"/>
              <a:buChar char="•"/>
            </a:pPr>
            <a:r>
              <a:rPr lang="en-GB" sz="1100" dirty="0"/>
              <a:t>A pleasant and accessible outside space should be available.  This could be a manageable private garden, a balcony, terrace or communal area.</a:t>
            </a:r>
          </a:p>
          <a:p>
            <a:pPr marL="171450" indent="-171450">
              <a:buFont typeface="Arial" panose="020B0604020202020204" pitchFamily="34" charset="0"/>
              <a:buChar char="•"/>
            </a:pPr>
            <a:r>
              <a:rPr lang="en-GB" sz="1100" dirty="0"/>
              <a:t>The home should be energy efficient, easily heated, well ventilated, well lit and easily manageable</a:t>
            </a:r>
          </a:p>
          <a:p>
            <a:pPr marL="171450" indent="-171450">
              <a:buFont typeface="Arial" panose="020B0604020202020204" pitchFamily="34" charset="0"/>
              <a:buChar char="•"/>
            </a:pPr>
            <a:r>
              <a:rPr lang="en-GB" sz="1100" dirty="0"/>
              <a:t>There should be good access to local facilities.</a:t>
            </a:r>
          </a:p>
          <a:p>
            <a:pPr marL="171450" indent="-171450">
              <a:buFont typeface="Arial" panose="020B0604020202020204" pitchFamily="34" charset="0"/>
              <a:buChar char="•"/>
            </a:pPr>
            <a:endParaRPr lang="en-GB" sz="1100" dirty="0"/>
          </a:p>
          <a:p>
            <a:pPr eaLnBrk="0" hangingPunct="0"/>
            <a:r>
              <a:rPr lang="en-GB" sz="1100" dirty="0">
                <a:solidFill>
                  <a:srgbClr val="333333"/>
                </a:solidFill>
                <a:latin typeface="Arial"/>
                <a:ea typeface="Calibri" pitchFamily="34" charset="0"/>
              </a:rPr>
              <a:t>However the UK has the oldest housing stock in Europe and a very slow rate of housing replacement. </a:t>
            </a:r>
            <a:r>
              <a:rPr lang="en-GB" sz="1100" dirty="0" bmk="">
                <a:solidFill>
                  <a:srgbClr val="333333"/>
                </a:solidFill>
                <a:latin typeface="Arial"/>
                <a:ea typeface="Calibri" pitchFamily="34" charset="0"/>
              </a:rPr>
              <a:t>Around a fifth of dwellings occupied by those aged 65+ have none of the key accessibility features outlined above which could limit household accidents and falls (</a:t>
            </a:r>
            <a:r>
              <a:rPr lang="en-GB" sz="1100" dirty="0" err="1" bmk="">
                <a:solidFill>
                  <a:srgbClr val="333333"/>
                </a:solidFill>
                <a:latin typeface="Arial"/>
                <a:ea typeface="Calibri" pitchFamily="34" charset="0"/>
              </a:rPr>
              <a:t>eg</a:t>
            </a:r>
            <a:r>
              <a:rPr lang="en-GB" sz="1100" dirty="0" bmk="">
                <a:solidFill>
                  <a:srgbClr val="333333"/>
                </a:solidFill>
                <a:latin typeface="Arial"/>
                <a:ea typeface="Calibri" pitchFamily="34" charset="0"/>
              </a:rPr>
              <a:t> level access, flush threshold, WC at entrance level).  </a:t>
            </a:r>
          </a:p>
          <a:p>
            <a:pPr eaLnBrk="0" hangingPunct="0"/>
            <a:endParaRPr lang="en-GB" sz="1100" dirty="0" bmk="">
              <a:solidFill>
                <a:srgbClr val="333333"/>
              </a:solidFill>
              <a:latin typeface="Arial"/>
              <a:ea typeface="Calibri" pitchFamily="34" charset="0"/>
            </a:endParaRPr>
          </a:p>
          <a:p>
            <a:pPr eaLnBrk="0" hangingPunct="0"/>
            <a:r>
              <a:rPr lang="en-GB" sz="1100" dirty="0">
                <a:cs typeface="Arial" pitchFamily="34" charset="0"/>
              </a:rPr>
              <a:t>The annual cost to health and social care services in Scotland of managing the consequences of falls in the 65+ age group is in excess of £470m (2013 figure).  </a:t>
            </a:r>
            <a:endParaRPr lang="en-GB"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5" name="Rounded Rectangle 4"/>
          <p:cNvSpPr/>
          <p:nvPr/>
        </p:nvSpPr>
        <p:spPr>
          <a:xfrm>
            <a:off x="295275" y="262157"/>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itchFamily="34" charset="0"/>
                <a:ea typeface="MS PGothic"/>
                <a:cs typeface="Arial"/>
              </a:rPr>
              <a:t>Changing demand for housing (2)</a:t>
            </a:r>
          </a:p>
        </p:txBody>
      </p:sp>
      <p:sp>
        <p:nvSpPr>
          <p:cNvPr id="8" name="TextBox 7">
            <a:extLst>
              <a:ext uri="{FF2B5EF4-FFF2-40B4-BE49-F238E27FC236}">
                <a16:creationId xmlns:a16="http://schemas.microsoft.com/office/drawing/2014/main" id="{5787B1FD-B2FC-4CC8-9987-A3689BB63DCA}"/>
              </a:ext>
            </a:extLst>
          </p:cNvPr>
          <p:cNvSpPr txBox="1"/>
          <p:nvPr/>
        </p:nvSpPr>
        <p:spPr>
          <a:xfrm>
            <a:off x="148856" y="833657"/>
            <a:ext cx="4975302" cy="352404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0070C0"/>
                </a:solidFill>
                <a:cs typeface="Arial"/>
              </a:rPr>
              <a:t>Building new homes</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rPr>
              <a:t>The ageing population is not t</a:t>
            </a:r>
            <a:r>
              <a:rPr lang="en-GB" sz="1100" dirty="0">
                <a:solidFill>
                  <a:srgbClr val="000000"/>
                </a:solidFill>
                <a:cs typeface="Arial"/>
              </a:rPr>
              <a:t>he only trend that will affect the demand for homes, now and in the future.  The economic downturn had a significant impact in reducing both demand and the overall supply of new housing in Scotland (see Figure 8) which remains well down on pre-2008 levels.  </a:t>
            </a:r>
          </a:p>
          <a:p>
            <a:pPr marL="0" marR="0" lvl="0" indent="0" defTabSz="914400" rtl="0" eaLnBrk="1" fontAlgn="base" latinLnBrk="0" hangingPunct="1">
              <a:lnSpc>
                <a:spcPct val="100000"/>
              </a:lnSpc>
              <a:spcBef>
                <a:spcPct val="0"/>
              </a:spcBef>
              <a:spcAft>
                <a:spcPct val="0"/>
              </a:spcAft>
              <a:buClrTx/>
              <a:buSzTx/>
              <a:buFontTx/>
              <a:buNone/>
              <a:tabLst/>
              <a:defRPr/>
            </a:pPr>
            <a:r>
              <a:rPr lang="en-GB" sz="1100" dirty="0">
                <a:solidFill>
                  <a:srgbClr val="000000"/>
                </a:solidFill>
                <a:cs typeface="Arial"/>
              </a:rPr>
              <a:t>To boost supply, the Scottish Government has set targets of around 10,000 new affordable homes per year out to 2021.  However experience over the last 15 years has shown average build rates for affordable homes at 6,147 per year.  There are some indications that the construction sector may continue to struggle with capacity to deliver against this target.  </a:t>
            </a:r>
            <a:r>
              <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rPr>
              <a:t>In addition, despite incentives, potential buyers may continue to struggle to raise deposits or secure mortgages, continuing the uncertainty of demand in the private-led sector.  This could all result in a r</a:t>
            </a:r>
            <a:r>
              <a:rPr lang="en-GB" sz="1100" dirty="0" err="1">
                <a:solidFill>
                  <a:srgbClr val="000000"/>
                </a:solidFill>
                <a:cs typeface="Arial"/>
              </a:rPr>
              <a:t>eduction</a:t>
            </a:r>
            <a:r>
              <a:rPr lang="en-GB" sz="1100" dirty="0">
                <a:solidFill>
                  <a:srgbClr val="000000"/>
                </a:solidFill>
                <a:cs typeface="Arial"/>
              </a:rPr>
              <a:t> in home ownership rates, which could in the longer term, lead to more older people living in rented accommodation, rather than owning their own homes.  This could signal an opportunity for good quality private sector rented accommodation and the development of the Build-to-Rent model in Scotland.</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a:p>
            <a:pPr marL="0" marR="0" lvl="0" indent="0" defTabSz="914400" rtl="0" eaLnBrk="1" fontAlgn="base" latinLnBrk="0" hangingPunct="1">
              <a:lnSpc>
                <a:spcPct val="100000"/>
              </a:lnSpc>
              <a:spcBef>
                <a:spcPct val="0"/>
              </a:spcBef>
              <a:spcAft>
                <a:spcPct val="0"/>
              </a:spcAft>
              <a:buClrTx/>
              <a:buSzTx/>
              <a:buFontTx/>
              <a:buNone/>
              <a:tabLst/>
              <a:defRPr/>
            </a:pPr>
            <a:r>
              <a:rPr lang="en-GB" sz="1100" b="1" dirty="0">
                <a:solidFill>
                  <a:srgbClr val="000000"/>
                </a:solidFill>
                <a:cs typeface="Arial"/>
              </a:rPr>
              <a:t>Figure 8: Supply of new housing in Scotland, 1996-97 to 2016-17 </a:t>
            </a:r>
            <a:r>
              <a:rPr lang="en-GB" sz="1100" b="1" baseline="30000" dirty="0">
                <a:solidFill>
                  <a:srgbClr val="000000"/>
                </a:solidFill>
                <a:cs typeface="Arial"/>
              </a:rPr>
              <a:t>7</a:t>
            </a:r>
            <a:endParaRPr kumimoji="0" lang="en-GB" sz="1100" b="0" i="0" u="none" strike="noStrike" kern="1200" cap="none" spc="0" normalizeH="0" baseline="30000" noProof="0" dirty="0">
              <a:ln>
                <a:noFill/>
              </a:ln>
              <a:solidFill>
                <a:srgbClr val="000000"/>
              </a:solidFill>
              <a:effectLst/>
              <a:uLnTx/>
              <a:uFillTx/>
              <a:latin typeface="Calibri" pitchFamily="34" charset="0"/>
              <a:ea typeface="ＭＳ Ｐゴシック" pitchFamily="34" charset="-128"/>
              <a:cs typeface="Arial"/>
            </a:endParaRPr>
          </a:p>
        </p:txBody>
      </p:sp>
      <p:sp>
        <p:nvSpPr>
          <p:cNvPr id="3" name="TextBox 2">
            <a:extLst>
              <a:ext uri="{FF2B5EF4-FFF2-40B4-BE49-F238E27FC236}">
                <a16:creationId xmlns:a16="http://schemas.microsoft.com/office/drawing/2014/main" id="{029E9115-6A79-47A3-B416-EEC4F4623910}"/>
              </a:ext>
            </a:extLst>
          </p:cNvPr>
          <p:cNvSpPr txBox="1"/>
          <p:nvPr/>
        </p:nvSpPr>
        <p:spPr>
          <a:xfrm>
            <a:off x="5124158" y="180754"/>
            <a:ext cx="4592866" cy="67095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1400" dirty="0">
              <a:solidFill>
                <a:srgbClr val="000000"/>
              </a:solidFil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itchFamily="34" charset="0"/>
                <a:ea typeface="ＭＳ Ｐゴシック" pitchFamily="34" charset="-128"/>
                <a:cs typeface="Arial"/>
              </a:rPr>
              <a:t>Options for people to move to a more appropriate home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70C0"/>
              </a:solidFill>
              <a:effectLst/>
              <a:uLnTx/>
              <a:uFillTx/>
              <a:latin typeface="Calibri" pitchFamily="34" charset="0"/>
              <a:ea typeface="ＭＳ Ｐゴシック" pitchFamily="34"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bmk="">
                <a:solidFill>
                  <a:srgbClr val="000000"/>
                </a:solidFill>
                <a:cs typeface="Arial"/>
              </a:rPr>
              <a:t>In general, older people’s households are small, mostly consisting of one or two people.  However many are living in family-sized homes with three or more bedrooms.  One study found that 58% of people over 60 would have an interest in moving to a more appropriate home for their needs if the right options were available, but the issue is complex.</a:t>
            </a:r>
            <a:r>
              <a:rPr lang="en-GB" sz="1100" baseline="30000" dirty="0" bmk="">
                <a:solidFill>
                  <a:srgbClr val="000000"/>
                </a:solidFill>
                <a:cs typeface="Arial"/>
              </a:rPr>
              <a:t>5</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bmk="">
              <a:solidFill>
                <a:srgbClr val="000000"/>
              </a:solidFill>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bmk="">
                <a:solidFill>
                  <a:srgbClr val="000000"/>
                </a:solidFill>
                <a:cs typeface="Arial"/>
              </a:rPr>
              <a:t>Evidence suggests that there is a financial barrier to down-sizing as it is rarely cost-effective unless the home being sold is particularly large or expensive.  There are also emotional ties for some people and others reporting a loss of autonomy and control when moving from a home they have lived in for many years.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bmk="">
              <a:solidFill>
                <a:srgbClr val="000000"/>
              </a:solidFill>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bmk="">
                <a:solidFill>
                  <a:srgbClr val="000000"/>
                </a:solidFill>
                <a:cs typeface="Arial"/>
              </a:rPr>
              <a:t>Whilst it is recognised that in a time of housing shortage there would be considerable benefits if older people were to move out of houses that are too big for their needs, freeing them up for use as family homes, there need to be stronger incentives to encourage this and much better choice of appropriate housing for older people to consider.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bmk="">
              <a:solidFill>
                <a:srgbClr val="000000"/>
              </a:solidFill>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bmk="">
                <a:solidFill>
                  <a:srgbClr val="000000"/>
                </a:solidFill>
                <a:cs typeface="Arial"/>
              </a:rPr>
              <a:t>However for many older people their home is their main financial asset that can be passed on.  Housing plays a significant role in the UK in transferring wealth from one generation to the next.  Whilst the ageing population and increased longevity are likely to affect the size of inheritances as well as when people receive them, it is still a major factor in older people remaining in homes that are no longer suitable for their needs.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bmk="">
              <a:solidFill>
                <a:srgbClr val="000000"/>
              </a:solidFill>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bmk="">
                <a:solidFill>
                  <a:srgbClr val="000000"/>
                </a:solidFill>
                <a:cs typeface="Arial"/>
              </a:rPr>
              <a:t>If current trends of reduced home ownership rates continue for the longer term then inheritance of homes may also gradually decline as a way of enabling inter-generational financial transfers.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bmk="">
              <a:solidFill>
                <a:srgbClr val="000000"/>
              </a:solidFill>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bmk="">
                <a:solidFill>
                  <a:srgbClr val="000000"/>
                </a:solidFill>
                <a:cs typeface="Arial"/>
              </a:rPr>
              <a:t> </a:t>
            </a:r>
            <a:endPar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p:txBody>
      </p:sp>
      <p:pic>
        <p:nvPicPr>
          <p:cNvPr id="2" name="Picture 1">
            <a:extLst>
              <a:ext uri="{FF2B5EF4-FFF2-40B4-BE49-F238E27FC236}">
                <a16:creationId xmlns:a16="http://schemas.microsoft.com/office/drawing/2014/main" id="{5C678349-9A6D-44E4-AE45-5233E50C933F}"/>
              </a:ext>
            </a:extLst>
          </p:cNvPr>
          <p:cNvPicPr>
            <a:picLocks noChangeAspect="1"/>
          </p:cNvPicPr>
          <p:nvPr/>
        </p:nvPicPr>
        <p:blipFill>
          <a:blip r:embed="rId3"/>
          <a:stretch>
            <a:fillRect/>
          </a:stretch>
        </p:blipFill>
        <p:spPr>
          <a:xfrm>
            <a:off x="60176" y="4274288"/>
            <a:ext cx="4985048" cy="2365226"/>
          </a:xfrm>
          <a:prstGeom prst="rect">
            <a:avLst/>
          </a:prstGeom>
        </p:spPr>
      </p:pic>
    </p:spTree>
    <p:extLst>
      <p:ext uri="{BB962C8B-B14F-4D97-AF65-F5344CB8AC3E}">
        <p14:creationId xmlns:p14="http://schemas.microsoft.com/office/powerpoint/2010/main" val="385276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12</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12</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Innovations in the housing sector</a:t>
            </a:r>
          </a:p>
        </p:txBody>
      </p:sp>
      <p:sp>
        <p:nvSpPr>
          <p:cNvPr id="2" name="TextBox 1">
            <a:extLst>
              <a:ext uri="{FF2B5EF4-FFF2-40B4-BE49-F238E27FC236}">
                <a16:creationId xmlns:a16="http://schemas.microsoft.com/office/drawing/2014/main" id="{12106493-D51F-4AC4-B1C3-46AFF602302B}"/>
              </a:ext>
            </a:extLst>
          </p:cNvPr>
          <p:cNvSpPr txBox="1"/>
          <p:nvPr/>
        </p:nvSpPr>
        <p:spPr>
          <a:xfrm>
            <a:off x="138223" y="847725"/>
            <a:ext cx="5100847" cy="5940088"/>
          </a:xfrm>
          <a:prstGeom prst="rect">
            <a:avLst/>
          </a:prstGeom>
          <a:noFill/>
        </p:spPr>
        <p:txBody>
          <a:bodyPr wrap="square" rtlCol="0">
            <a:spAutoFit/>
          </a:bodyPr>
          <a:lstStyle/>
          <a:p>
            <a:r>
              <a:rPr lang="en-GB" sz="1100" dirty="0"/>
              <a:t>The Housing Sector makes up about 20% of Scotland’s construction industry and supports 31,000 direct jobs.  Faced with a number of the challenges and the changing demand outlined above, the sector is developing a range of innovative home building solutions.</a:t>
            </a:r>
          </a:p>
          <a:p>
            <a:endParaRPr lang="en-GB" sz="1100" dirty="0"/>
          </a:p>
          <a:p>
            <a:pPr algn="ctr"/>
            <a:r>
              <a:rPr lang="en-GB" sz="1400" dirty="0">
                <a:solidFill>
                  <a:srgbClr val="0070C0"/>
                </a:solidFill>
              </a:rPr>
              <a:t>Off Site Manufacture</a:t>
            </a:r>
          </a:p>
          <a:p>
            <a:endParaRPr lang="en-GB" sz="1100" dirty="0"/>
          </a:p>
          <a:p>
            <a:r>
              <a:rPr lang="en-GB" sz="1100" dirty="0"/>
              <a:t>Housebuilders are increasing investment in offsite manufacturing (OSM) as a way of ramping up the volume of new houses they can build in a much more efficient, productive and sustainable way. Whilst some housebuilding firms cite the uncertainty of future demand and the relatively small scale of the sector in Scotland as constraints to investment in OSM, Glasgow-based construction group CCG (Scotland) reported a 15% increase in its OSM business last year.</a:t>
            </a:r>
          </a:p>
          <a:p>
            <a:r>
              <a:rPr lang="en-GB" sz="1100" dirty="0"/>
              <a:t>Legal &amp; General has entered the housing market, investing in a highly automated offsite timber housing factory near Leeds.  They will build modular floors of houses in their factory then deliver and assemble a house on site in one working day.  This radical change in the speed and efficiency of housebuilding could meet changing and growing demand in a highly productive way, disrupting the existing housing market.</a:t>
            </a:r>
          </a:p>
          <a:p>
            <a:endParaRPr lang="en-GB" sz="1100" dirty="0">
              <a:solidFill>
                <a:srgbClr val="0070C0"/>
              </a:solidFill>
            </a:endParaRPr>
          </a:p>
          <a:p>
            <a:pPr algn="ctr"/>
            <a:r>
              <a:rPr lang="en-GB" sz="1400" dirty="0">
                <a:solidFill>
                  <a:srgbClr val="0070C0"/>
                </a:solidFill>
              </a:rPr>
              <a:t>Automation and Digital Manufacturing</a:t>
            </a:r>
          </a:p>
          <a:p>
            <a:pPr algn="ctr"/>
            <a:endParaRPr lang="en-GB" sz="1100" dirty="0">
              <a:solidFill>
                <a:srgbClr val="0070C0"/>
              </a:solidFill>
            </a:endParaRPr>
          </a:p>
          <a:p>
            <a:r>
              <a:rPr lang="en-GB" sz="1100" dirty="0"/>
              <a:t>Currently the use of automation and digital manufacturing in Scotland’s construction sector is low compared to the rest of the UK and many western European countries including Germany, France, Sweden and Denmark.  </a:t>
            </a:r>
          </a:p>
          <a:p>
            <a:r>
              <a:rPr lang="en-GB" sz="1100" dirty="0"/>
              <a:t>Japan is a world leader in using automation in off-site housing production.</a:t>
            </a:r>
          </a:p>
          <a:p>
            <a:r>
              <a:rPr lang="en-GB" sz="1100" dirty="0"/>
              <a:t>Scottish industry examples include:</a:t>
            </a:r>
          </a:p>
          <a:p>
            <a:pPr marL="171450" indent="-171450">
              <a:buFont typeface="Arial" panose="020B0604020202020204" pitchFamily="34" charset="0"/>
              <a:buChar char="•"/>
            </a:pPr>
            <a:r>
              <a:rPr lang="en-GB" sz="1100" dirty="0"/>
              <a:t>CCG – use various robotic cutting, lifting and manoeuvring equipment to move panels and components (</a:t>
            </a:r>
            <a:r>
              <a:rPr lang="en-GB" sz="1100" dirty="0" err="1"/>
              <a:t>eg</a:t>
            </a:r>
            <a:r>
              <a:rPr lang="en-GB" sz="1100" dirty="0"/>
              <a:t> windows) through the production process</a:t>
            </a:r>
          </a:p>
          <a:p>
            <a:pPr marL="171450" indent="-171450">
              <a:buFont typeface="Arial" panose="020B0604020202020204" pitchFamily="34" charset="0"/>
              <a:buChar char="•"/>
            </a:pPr>
            <a:r>
              <a:rPr lang="en-GB" sz="1100" dirty="0"/>
              <a:t>Stewart Milne Timber Systems – use automation in some parts of the  production process at its offsite timber kit production facility</a:t>
            </a:r>
          </a:p>
          <a:p>
            <a:pPr marL="171450" indent="-171450">
              <a:buFont typeface="Arial" panose="020B0604020202020204" pitchFamily="34" charset="0"/>
              <a:buChar char="•"/>
            </a:pPr>
            <a:r>
              <a:rPr lang="en-GB" sz="1100" dirty="0"/>
              <a:t>Laing O’Rourke – used digital construction in the design and build of the Dumfries and Galloway Royal Infirmary, using the data as input to their offsite construction process.</a:t>
            </a:r>
            <a:endParaRPr lang="en-GB" sz="1400" dirty="0">
              <a:solidFill>
                <a:srgbClr val="0070C0"/>
              </a:solidFill>
            </a:endParaRPr>
          </a:p>
        </p:txBody>
      </p:sp>
      <p:sp>
        <p:nvSpPr>
          <p:cNvPr id="3" name="TextBox 2">
            <a:extLst>
              <a:ext uri="{FF2B5EF4-FFF2-40B4-BE49-F238E27FC236}">
                <a16:creationId xmlns:a16="http://schemas.microsoft.com/office/drawing/2014/main" id="{E6BF8AFE-BB89-410F-9C50-56060E1FD8B4}"/>
              </a:ext>
            </a:extLst>
          </p:cNvPr>
          <p:cNvSpPr txBox="1"/>
          <p:nvPr/>
        </p:nvSpPr>
        <p:spPr>
          <a:xfrm>
            <a:off x="5239070" y="171450"/>
            <a:ext cx="4562155" cy="6401753"/>
          </a:xfrm>
          <a:prstGeom prst="rect">
            <a:avLst/>
          </a:prstGeom>
          <a:noFill/>
        </p:spPr>
        <p:txBody>
          <a:bodyPr wrap="square" rtlCol="0">
            <a:spAutoFit/>
          </a:bodyPr>
          <a:lstStyle/>
          <a:p>
            <a:endParaRPr lang="en-GB" sz="1100" dirty="0"/>
          </a:p>
          <a:p>
            <a:endParaRPr lang="en-GB" sz="1100" dirty="0"/>
          </a:p>
          <a:p>
            <a:endParaRPr lang="en-GB" sz="1100" dirty="0"/>
          </a:p>
          <a:p>
            <a:endParaRPr lang="en-GB" sz="1100" dirty="0"/>
          </a:p>
          <a:p>
            <a:r>
              <a:rPr lang="en-GB" sz="1100" dirty="0"/>
              <a:t>Digital construction, often referred to as Building Information Modelling (BIM), aims to develop data on construction projects in a common format that can be shared amongst the supply chain.  This will enable mass customisation of housing by the consumer, for example allowing older residents to choose the adaptations to their homes that best suit their needs and then transferring this directly to the factory.</a:t>
            </a:r>
          </a:p>
          <a:p>
            <a:endParaRPr lang="en-GB" sz="1100" dirty="0">
              <a:solidFill>
                <a:srgbClr val="0070C0"/>
              </a:solidFill>
            </a:endParaRPr>
          </a:p>
          <a:p>
            <a:pPr algn="ctr"/>
            <a:r>
              <a:rPr lang="en-GB" sz="1400" dirty="0">
                <a:solidFill>
                  <a:srgbClr val="0070C0"/>
                </a:solidFill>
              </a:rPr>
              <a:t>Build to Rent business model </a:t>
            </a:r>
            <a:r>
              <a:rPr lang="en-GB" sz="1400" baseline="30000" dirty="0">
                <a:solidFill>
                  <a:srgbClr val="0070C0"/>
                </a:solidFill>
              </a:rPr>
              <a:t>12, 13</a:t>
            </a:r>
          </a:p>
          <a:p>
            <a:endParaRPr lang="en-GB" sz="1100" dirty="0">
              <a:solidFill>
                <a:srgbClr val="0070C0"/>
              </a:solidFill>
            </a:endParaRPr>
          </a:p>
          <a:p>
            <a:r>
              <a:rPr lang="en-GB" sz="1100" dirty="0"/>
              <a:t>Build to Rent (BTR) is the construction of new apartment blocks under single ownership and management, for rental in the private sector.  It is most often financed by institutional investors.  The business model is well established in Europe and the US, but is still relatively new here.</a:t>
            </a:r>
          </a:p>
          <a:p>
            <a:r>
              <a:rPr lang="en-GB" sz="1100" dirty="0"/>
              <a:t>Early players in the UK BTR market, such as Essential Living and Grainger have recently been joined by Legal &amp; General. </a:t>
            </a:r>
          </a:p>
          <a:p>
            <a:r>
              <a:rPr lang="en-GB" sz="1100" dirty="0"/>
              <a:t>UK institutions have committed over £10bn to the sector, but most developments have so far been in the larger English cities.  </a:t>
            </a:r>
          </a:p>
          <a:p>
            <a:endParaRPr lang="en-GB" sz="1100" dirty="0"/>
          </a:p>
          <a:p>
            <a:r>
              <a:rPr lang="en-GB" sz="1100" dirty="0"/>
              <a:t>However given the analysis of Scotland’s housing market, showing a large proportion of younger households in the private rental sector, then BTR may be a model that will satisfy increasing demand for better quality homes in this sector here as well.  Currently the target market is young professionals who can afford premium monthly rental costs, but not the capital requirements to buy a home.  The Scottish Government is using a range of incentives to encourage the development of an affordable BTR model in Scotland (Mid Market Rental). </a:t>
            </a:r>
          </a:p>
          <a:p>
            <a:endParaRPr lang="en-GB" sz="1100" dirty="0"/>
          </a:p>
          <a:p>
            <a:r>
              <a:rPr lang="en-GB" sz="1100" dirty="0"/>
              <a:t>Forth Ports are developing 234 apartments at Harbour Point, Edinburgh as mid-market rental homes to test the affordable BTR model.  If this is works then the BTR business model could perhaps also be applied to creating affordable age friendly apartments as part of the overall mix of private rental sector options in Scotland.</a:t>
            </a:r>
            <a:endParaRPr lang="en-GB" sz="1400" dirty="0">
              <a:solidFill>
                <a:srgbClr val="0070C0"/>
              </a:solidFill>
            </a:endParaRPr>
          </a:p>
          <a:p>
            <a:pPr algn="ctr"/>
            <a:endParaRPr lang="en-GB" sz="1100"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445830" y="1564319"/>
            <a:ext cx="9545514" cy="677108"/>
          </a:xfrm>
          <a:prstGeom prst="rect">
            <a:avLst/>
          </a:prstGeom>
          <a:noFill/>
        </p:spPr>
        <p:txBody>
          <a:bodyPr wrap="square" rtlCol="0">
            <a:spAutoFit/>
          </a:bodyPr>
          <a:lstStyle/>
          <a:p>
            <a:pPr fontAlgn="auto">
              <a:spcBef>
                <a:spcPts val="0"/>
              </a:spcBef>
              <a:spcAft>
                <a:spcPts val="0"/>
              </a:spcAft>
              <a:defRPr/>
            </a:pPr>
            <a:endParaRPr lang="en-GB" sz="1200" kern="0" dirty="0">
              <a:solidFill>
                <a:sysClr val="windowText" lastClr="000000"/>
              </a:solidFill>
            </a:endParaRPr>
          </a:p>
          <a:p>
            <a:pPr fontAlgn="auto">
              <a:spcBef>
                <a:spcPts val="0"/>
              </a:spcBef>
              <a:spcAft>
                <a:spcPts val="0"/>
              </a:spcAft>
              <a:defRPr/>
            </a:pPr>
            <a:endParaRPr lang="en-GB" sz="1400" b="1" kern="0" dirty="0">
              <a:solidFill>
                <a:sysClr val="windowText" lastClr="000000"/>
              </a:solidFill>
            </a:endParaRPr>
          </a:p>
          <a:p>
            <a:pPr fontAlgn="auto">
              <a:spcBef>
                <a:spcPts val="0"/>
              </a:spcBef>
              <a:spcAft>
                <a:spcPts val="0"/>
              </a:spcAft>
              <a:defRPr/>
            </a:pPr>
            <a:r>
              <a:rPr lang="en-GB" sz="1200" kern="0" dirty="0">
                <a:solidFill>
                  <a:sysClr val="windowText" lastClr="000000"/>
                </a:solidFill>
              </a:rPr>
              <a:t>	            	</a:t>
            </a:r>
          </a:p>
        </p:txBody>
      </p:sp>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13</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13</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rPr>
              <a:t>Demonstrators and pilot projects </a:t>
            </a:r>
          </a:p>
        </p:txBody>
      </p:sp>
      <p:sp>
        <p:nvSpPr>
          <p:cNvPr id="6" name="TextBox 5"/>
          <p:cNvSpPr txBox="1"/>
          <p:nvPr/>
        </p:nvSpPr>
        <p:spPr>
          <a:xfrm>
            <a:off x="5218587" y="759691"/>
            <a:ext cx="4438650" cy="3308598"/>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100" b="1" dirty="0">
                <a:solidFill>
                  <a:srgbClr val="000000"/>
                </a:solidFill>
              </a:rPr>
              <a:t>Liverpool’s Healthy Homes programme (HHP)</a:t>
            </a:r>
            <a:r>
              <a:rPr lang="en-GB" sz="1100" dirty="0">
                <a:solidFill>
                  <a:srgbClr val="000000"/>
                </a:solidFill>
              </a:rPr>
              <a:t> aims to deliver significant sustainable health and housing improvements; to reduce the burden on NHS secondary care by targeting housing deficiencies that cause or exacerbate preventable chronic disease and premature death. Aimed principally at the private rented sector     (but also including Registered Social Landlords), the programme is targeting some of the most vulnerable residents in Liverpool.</a:t>
            </a:r>
          </a:p>
          <a:p>
            <a:r>
              <a:rPr lang="en-GB" sz="1100" dirty="0">
                <a:solidFill>
                  <a:srgbClr val="000000"/>
                </a:solidFill>
              </a:rPr>
              <a:t> </a:t>
            </a:r>
          </a:p>
          <a:p>
            <a:r>
              <a:rPr lang="en-GB" sz="1100" dirty="0">
                <a:solidFill>
                  <a:srgbClr val="000000"/>
                </a:solidFill>
              </a:rPr>
              <a:t>BRE carried out an assessment of the programme after its first year.  It indicated a potential £55 million saving to the NHS and wider society over 10 years. The removal of Excess Cold hazard alone was estimated to save the NHS and wider society £42 million over a 10 year period.</a:t>
            </a:r>
          </a:p>
          <a:p>
            <a:endParaRPr lang="en-GB" sz="1100" dirty="0">
              <a:solidFill>
                <a:srgbClr val="000000"/>
              </a:solidFill>
            </a:endParaRPr>
          </a:p>
          <a:p>
            <a:r>
              <a:rPr lang="en-GB" sz="1100" dirty="0">
                <a:solidFill>
                  <a:srgbClr val="000000"/>
                </a:solidFill>
              </a:rPr>
              <a:t>In addition to the savings the programme provides to the NHS and the wider community, there are other consequential effects on the local economy. It is estimated that the improvement work done to properties made as a result of a Healthy Homes intervention is supporting at least 30 construction jobs in the City.</a:t>
            </a:r>
          </a:p>
        </p:txBody>
      </p:sp>
      <p:sp>
        <p:nvSpPr>
          <p:cNvPr id="10" name="TextBox 9">
            <a:extLst>
              <a:ext uri="{FF2B5EF4-FFF2-40B4-BE49-F238E27FC236}">
                <a16:creationId xmlns:a16="http://schemas.microsoft.com/office/drawing/2014/main" id="{1EB01C05-A392-44F4-9194-D181CB8B63D1}"/>
              </a:ext>
            </a:extLst>
          </p:cNvPr>
          <p:cNvSpPr txBox="1"/>
          <p:nvPr/>
        </p:nvSpPr>
        <p:spPr>
          <a:xfrm>
            <a:off x="305723" y="4372011"/>
            <a:ext cx="4438650" cy="1107996"/>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100" b="1" dirty="0">
                <a:solidFill>
                  <a:srgbClr val="000000"/>
                </a:solidFill>
              </a:rPr>
              <a:t>New York City:  </a:t>
            </a:r>
            <a:r>
              <a:rPr lang="en-GB" sz="1100" dirty="0">
                <a:solidFill>
                  <a:srgbClr val="000000"/>
                </a:solidFill>
              </a:rPr>
              <a:t>has created a practical guide for building owners with a list of recommended age-friendly housing upgrades.  These are mainly physical adaptations to the property to make it more accessible and easier to use for older people and ideas on how to create more attractive communal spaces that can encourage more social interaction across the community.</a:t>
            </a:r>
          </a:p>
        </p:txBody>
      </p:sp>
      <p:sp>
        <p:nvSpPr>
          <p:cNvPr id="2" name="TextBox 1">
            <a:extLst>
              <a:ext uri="{FF2B5EF4-FFF2-40B4-BE49-F238E27FC236}">
                <a16:creationId xmlns:a16="http://schemas.microsoft.com/office/drawing/2014/main" id="{94F8620B-884E-4D7C-920C-C05A84A657C8}"/>
              </a:ext>
            </a:extLst>
          </p:cNvPr>
          <p:cNvSpPr txBox="1"/>
          <p:nvPr/>
        </p:nvSpPr>
        <p:spPr>
          <a:xfrm>
            <a:off x="202230" y="946113"/>
            <a:ext cx="4509589" cy="523220"/>
          </a:xfrm>
          <a:prstGeom prst="rect">
            <a:avLst/>
          </a:prstGeom>
          <a:noFill/>
        </p:spPr>
        <p:txBody>
          <a:bodyPr wrap="square" rtlCol="0">
            <a:spAutoFit/>
          </a:bodyPr>
          <a:lstStyle/>
          <a:p>
            <a:pPr algn="ctr"/>
            <a:endParaRPr lang="en-GB" sz="1400" dirty="0">
              <a:solidFill>
                <a:srgbClr val="0070C0"/>
              </a:solidFill>
            </a:endParaRPr>
          </a:p>
          <a:p>
            <a:pPr algn="ctr"/>
            <a:r>
              <a:rPr lang="en-GB" sz="1400" dirty="0">
                <a:solidFill>
                  <a:srgbClr val="0070C0"/>
                </a:solidFill>
              </a:rPr>
              <a:t>Technology for age friendly homes </a:t>
            </a:r>
            <a:r>
              <a:rPr lang="en-GB" sz="1400" baseline="30000" dirty="0">
                <a:solidFill>
                  <a:srgbClr val="0070C0"/>
                </a:solidFill>
              </a:rPr>
              <a:t>14</a:t>
            </a:r>
            <a:endParaRPr lang="en-GB" sz="1100" baseline="30000" dirty="0"/>
          </a:p>
        </p:txBody>
      </p:sp>
      <p:sp>
        <p:nvSpPr>
          <p:cNvPr id="11" name="TextBox 10">
            <a:extLst>
              <a:ext uri="{FF2B5EF4-FFF2-40B4-BE49-F238E27FC236}">
                <a16:creationId xmlns:a16="http://schemas.microsoft.com/office/drawing/2014/main" id="{24796865-398A-411E-B010-4EFFE2B57B1B}"/>
              </a:ext>
            </a:extLst>
          </p:cNvPr>
          <p:cNvSpPr txBox="1"/>
          <p:nvPr/>
        </p:nvSpPr>
        <p:spPr>
          <a:xfrm>
            <a:off x="253409" y="1496678"/>
            <a:ext cx="4490964" cy="2123658"/>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100" b="1" dirty="0">
                <a:solidFill>
                  <a:srgbClr val="000000"/>
                </a:solidFill>
              </a:rPr>
              <a:t>FIT Homes:  </a:t>
            </a:r>
            <a:r>
              <a:rPr lang="en-GB" sz="1100" dirty="0">
                <a:solidFill>
                  <a:srgbClr val="000000"/>
                </a:solidFill>
              </a:rPr>
              <a:t>Scotland has one of the best examples of a demonstrator project designed to integrate innovative digital technologies in the home.  The FIT Homes project is developing digital sensor technology to be installed in older people’s homes, which can predict the risk of falls and alert families or health and social care services who can then intervene before any incident occurs.  The pilot project, which will test the concept on 15 new build homes in </a:t>
            </a:r>
            <a:r>
              <a:rPr lang="en-GB" sz="1100" dirty="0" err="1">
                <a:solidFill>
                  <a:srgbClr val="000000"/>
                </a:solidFill>
              </a:rPr>
              <a:t>Alness</a:t>
            </a:r>
            <a:r>
              <a:rPr lang="en-GB" sz="1100" dirty="0">
                <a:solidFill>
                  <a:srgbClr val="000000"/>
                </a:solidFill>
              </a:rPr>
              <a:t>, Ross-shire, is a collaboration between the pioneering modular house builder Carbon Dynamic, Albyn Housing Society, NHS Highland, The Data Lab innovation centre and Robert Gordon University.  It is backed by £3m of Scottish Government funding as part of the Inverness-Highland City Region deal.</a:t>
            </a:r>
          </a:p>
        </p:txBody>
      </p:sp>
      <p:sp>
        <p:nvSpPr>
          <p:cNvPr id="7" name="TextBox 6">
            <a:extLst>
              <a:ext uri="{FF2B5EF4-FFF2-40B4-BE49-F238E27FC236}">
                <a16:creationId xmlns:a16="http://schemas.microsoft.com/office/drawing/2014/main" id="{32C198B8-3077-4A34-8C6A-63B63760BFD2}"/>
              </a:ext>
            </a:extLst>
          </p:cNvPr>
          <p:cNvSpPr txBox="1"/>
          <p:nvPr/>
        </p:nvSpPr>
        <p:spPr>
          <a:xfrm>
            <a:off x="253409" y="4053876"/>
            <a:ext cx="4407232" cy="307777"/>
          </a:xfrm>
          <a:prstGeom prst="rect">
            <a:avLst/>
          </a:prstGeom>
          <a:noFill/>
        </p:spPr>
        <p:txBody>
          <a:bodyPr wrap="square" rtlCol="0">
            <a:spAutoFit/>
          </a:bodyPr>
          <a:lstStyle/>
          <a:p>
            <a:pPr algn="ctr"/>
            <a:r>
              <a:rPr lang="en-GB" sz="1400" dirty="0">
                <a:solidFill>
                  <a:srgbClr val="0070C0"/>
                </a:solidFill>
              </a:rPr>
              <a:t>Adaptations for accessibility and functionality </a:t>
            </a:r>
            <a:r>
              <a:rPr lang="en-GB" sz="1400" baseline="30000" dirty="0">
                <a:solidFill>
                  <a:srgbClr val="0070C0"/>
                </a:solidFill>
              </a:rPr>
              <a:t>15</a:t>
            </a:r>
          </a:p>
        </p:txBody>
      </p:sp>
      <p:sp>
        <p:nvSpPr>
          <p:cNvPr id="8" name="TextBox 7">
            <a:extLst>
              <a:ext uri="{FF2B5EF4-FFF2-40B4-BE49-F238E27FC236}">
                <a16:creationId xmlns:a16="http://schemas.microsoft.com/office/drawing/2014/main" id="{12918F8C-1FCA-4C06-AE02-BBCA4FC973C3}"/>
              </a:ext>
            </a:extLst>
          </p:cNvPr>
          <p:cNvSpPr txBox="1"/>
          <p:nvPr/>
        </p:nvSpPr>
        <p:spPr>
          <a:xfrm>
            <a:off x="5159211" y="417167"/>
            <a:ext cx="4363061" cy="307777"/>
          </a:xfrm>
          <a:prstGeom prst="rect">
            <a:avLst/>
          </a:prstGeom>
          <a:noFill/>
        </p:spPr>
        <p:txBody>
          <a:bodyPr wrap="square" rtlCol="0">
            <a:spAutoFit/>
          </a:bodyPr>
          <a:lstStyle/>
          <a:p>
            <a:pPr algn="ctr"/>
            <a:r>
              <a:rPr lang="en-GB" sz="1400" dirty="0">
                <a:solidFill>
                  <a:srgbClr val="0070C0"/>
                </a:solidFill>
              </a:rPr>
              <a:t>Tackling poor housing to improve healthy ageing </a:t>
            </a:r>
            <a:r>
              <a:rPr lang="en-GB" sz="1400" baseline="30000" dirty="0">
                <a:solidFill>
                  <a:srgbClr val="0070C0"/>
                </a:solidFill>
              </a:rPr>
              <a:t>16</a:t>
            </a:r>
          </a:p>
        </p:txBody>
      </p:sp>
      <p:sp>
        <p:nvSpPr>
          <p:cNvPr id="12" name="TextBox 11">
            <a:extLst>
              <a:ext uri="{FF2B5EF4-FFF2-40B4-BE49-F238E27FC236}">
                <a16:creationId xmlns:a16="http://schemas.microsoft.com/office/drawing/2014/main" id="{76DF7583-BE70-4698-9199-EF407085827E}"/>
              </a:ext>
            </a:extLst>
          </p:cNvPr>
          <p:cNvSpPr txBox="1"/>
          <p:nvPr/>
        </p:nvSpPr>
        <p:spPr>
          <a:xfrm>
            <a:off x="5159211" y="4776698"/>
            <a:ext cx="4498026" cy="1602072"/>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100" b="1" dirty="0">
                <a:solidFill>
                  <a:srgbClr val="000000"/>
                </a:solidFill>
              </a:rPr>
              <a:t>Iowa City </a:t>
            </a:r>
            <a:r>
              <a:rPr lang="en-GB" sz="1100" dirty="0">
                <a:solidFill>
                  <a:srgbClr val="000000"/>
                </a:solidFill>
              </a:rPr>
              <a:t>offers builders financial incentives for new construction aimed at seniors and tries to locate services near where residents live.  The city has approved Iowa’s first inter-generational co-housing project; it provides door-to-door transit service for the disabled and has a dedicated senior centre commission (open since 1981) advising the city on senior issues, and providing activities and social gatherings.  “Our overall intent is to promote purposeful aging,” says Matthew Hayek, mayor of Iowa City. “We want our senior population to not be isolated, but to be engaged.”</a:t>
            </a:r>
          </a:p>
        </p:txBody>
      </p:sp>
      <p:sp>
        <p:nvSpPr>
          <p:cNvPr id="13" name="TextBox 12">
            <a:extLst>
              <a:ext uri="{FF2B5EF4-FFF2-40B4-BE49-F238E27FC236}">
                <a16:creationId xmlns:a16="http://schemas.microsoft.com/office/drawing/2014/main" id="{CFF8E1B4-9601-4BAA-9D52-BEB0C7F665FC}"/>
              </a:ext>
            </a:extLst>
          </p:cNvPr>
          <p:cNvSpPr txBox="1"/>
          <p:nvPr/>
        </p:nvSpPr>
        <p:spPr>
          <a:xfrm>
            <a:off x="5141421" y="4437632"/>
            <a:ext cx="4380851" cy="307777"/>
          </a:xfrm>
          <a:prstGeom prst="rect">
            <a:avLst/>
          </a:prstGeom>
          <a:noFill/>
        </p:spPr>
        <p:txBody>
          <a:bodyPr wrap="square" rtlCol="0">
            <a:spAutoFit/>
          </a:bodyPr>
          <a:lstStyle/>
          <a:p>
            <a:pPr algn="ctr"/>
            <a:r>
              <a:rPr lang="en-GB" sz="1400" dirty="0">
                <a:solidFill>
                  <a:srgbClr val="0070C0"/>
                </a:solidFill>
              </a:rPr>
              <a:t>Developing an age friendly place </a:t>
            </a:r>
            <a:r>
              <a:rPr lang="en-GB" sz="1400" baseline="30000" dirty="0">
                <a:solidFill>
                  <a:srgbClr val="0070C0"/>
                </a:solidFill>
              </a:rPr>
              <a:t>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14</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14</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latin typeface="Calibri" pitchFamily="34" charset="0"/>
              </a:rPr>
              <a:t>Older people are accumulating wealth </a:t>
            </a:r>
            <a:r>
              <a:rPr lang="en-GB" sz="1400" baseline="30000" dirty="0">
                <a:latin typeface="Calibri" pitchFamily="34" charset="0"/>
              </a:rPr>
              <a:t>18</a:t>
            </a:r>
          </a:p>
        </p:txBody>
      </p:sp>
      <p:pic>
        <p:nvPicPr>
          <p:cNvPr id="8" name="Picture 7" descr="Household wealth by age, ex pension wealth"/>
          <p:cNvPicPr/>
          <p:nvPr/>
        </p:nvPicPr>
        <p:blipFill>
          <a:blip r:embed="rId3" cstate="print"/>
          <a:srcRect/>
          <a:stretch>
            <a:fillRect/>
          </a:stretch>
        </p:blipFill>
        <p:spPr bwMode="auto">
          <a:xfrm>
            <a:off x="295275" y="3790950"/>
            <a:ext cx="4257675" cy="3067050"/>
          </a:xfrm>
          <a:prstGeom prst="rect">
            <a:avLst/>
          </a:prstGeom>
          <a:noFill/>
          <a:ln w="9525">
            <a:noFill/>
            <a:miter lim="800000"/>
            <a:headEnd/>
            <a:tailEnd/>
          </a:ln>
        </p:spPr>
      </p:pic>
      <p:sp>
        <p:nvSpPr>
          <p:cNvPr id="7" name="TextBox 6"/>
          <p:cNvSpPr txBox="1"/>
          <p:nvPr/>
        </p:nvSpPr>
        <p:spPr>
          <a:xfrm>
            <a:off x="0" y="923925"/>
            <a:ext cx="5153025" cy="3252172"/>
          </a:xfrm>
          <a:prstGeom prst="rect">
            <a:avLst/>
          </a:prstGeom>
          <a:noFill/>
        </p:spPr>
        <p:txBody>
          <a:bodyPr wrap="square" rtlCol="0">
            <a:spAutoFit/>
          </a:bodyPr>
          <a:lstStyle/>
          <a:p>
            <a:r>
              <a:rPr lang="en-GB" sz="1100" b="1" dirty="0"/>
              <a:t>Wealth</a:t>
            </a:r>
            <a:r>
              <a:rPr lang="en-GB" sz="1100" dirty="0"/>
              <a:t> is an important component of the </a:t>
            </a:r>
            <a:r>
              <a:rPr lang="en-GB" sz="1100" b="1" dirty="0"/>
              <a:t>economic well-being </a:t>
            </a:r>
            <a:r>
              <a:rPr lang="en-GB" sz="1100" dirty="0"/>
              <a:t>of households.  A household’s resources and economic behaviour can be influenced by its </a:t>
            </a:r>
            <a:r>
              <a:rPr lang="en-GB" sz="1100" b="1" dirty="0"/>
              <a:t>stock of wealth</a:t>
            </a:r>
            <a:r>
              <a:rPr lang="en-GB" sz="1100" dirty="0"/>
              <a:t>, which is much more than just a measure of household income.</a:t>
            </a:r>
          </a:p>
          <a:p>
            <a:endParaRPr lang="en-GB" sz="1100" dirty="0"/>
          </a:p>
          <a:p>
            <a:r>
              <a:rPr lang="en-GB" sz="1100" dirty="0"/>
              <a:t>In 2014 the aggregate </a:t>
            </a:r>
            <a:r>
              <a:rPr lang="en-GB" sz="1100" b="1" dirty="0"/>
              <a:t>total household wealth </a:t>
            </a:r>
            <a:r>
              <a:rPr lang="en-GB" sz="1100" dirty="0"/>
              <a:t>in Great Britain was estimated</a:t>
            </a:r>
          </a:p>
          <a:p>
            <a:r>
              <a:rPr lang="en-GB" sz="1100" dirty="0"/>
              <a:t>at </a:t>
            </a:r>
            <a:r>
              <a:rPr lang="en-GB" sz="1100" b="1" dirty="0"/>
              <a:t>£11.1 trillion</a:t>
            </a:r>
            <a:r>
              <a:rPr lang="en-GB" sz="1100" dirty="0"/>
              <a:t>.  This is made up of </a:t>
            </a:r>
            <a:r>
              <a:rPr lang="en-GB" sz="1100" b="1" dirty="0"/>
              <a:t>four categories </a:t>
            </a:r>
            <a:r>
              <a:rPr lang="en-GB" sz="1100" dirty="0"/>
              <a:t>of wealth:  </a:t>
            </a:r>
            <a:br>
              <a:rPr lang="en-GB" sz="1100" dirty="0"/>
            </a:br>
            <a:endParaRPr lang="en-GB" sz="1100" baseline="30000" dirty="0"/>
          </a:p>
          <a:p>
            <a:pPr>
              <a:buFont typeface="Arial" pitchFamily="34" charset="0"/>
              <a:buChar char="•"/>
            </a:pPr>
            <a:r>
              <a:rPr lang="en-GB" sz="1100" baseline="30000" dirty="0"/>
              <a:t> </a:t>
            </a:r>
            <a:r>
              <a:rPr lang="en-GB" sz="1100" dirty="0"/>
              <a:t> </a:t>
            </a:r>
            <a:r>
              <a:rPr lang="en-GB" sz="1100" b="1" dirty="0"/>
              <a:t>£3.9 trillion net property wealth </a:t>
            </a:r>
            <a:r>
              <a:rPr lang="en-GB" sz="1100" dirty="0"/>
              <a:t>(property values minus mortgage debt)</a:t>
            </a:r>
          </a:p>
          <a:p>
            <a:pPr>
              <a:buFont typeface="Arial" pitchFamily="34" charset="0"/>
              <a:buChar char="•"/>
            </a:pPr>
            <a:r>
              <a:rPr lang="en-GB" sz="1100" b="1" dirty="0"/>
              <a:t>  £1.1 trillion physical wealth </a:t>
            </a:r>
            <a:r>
              <a:rPr lang="en-GB" sz="1100" dirty="0"/>
              <a:t>(household contents, valuables and vehicles)</a:t>
            </a:r>
          </a:p>
          <a:p>
            <a:pPr>
              <a:buFont typeface="Arial" pitchFamily="34" charset="0"/>
              <a:buChar char="•"/>
            </a:pPr>
            <a:r>
              <a:rPr lang="en-GB" sz="1100" dirty="0"/>
              <a:t>  </a:t>
            </a:r>
            <a:r>
              <a:rPr lang="en-GB" sz="1100" b="1" dirty="0"/>
              <a:t>£1.6 trillion net financial wealth </a:t>
            </a:r>
            <a:r>
              <a:rPr lang="en-GB" sz="1100" dirty="0"/>
              <a:t>(total savings minus liabilities)</a:t>
            </a:r>
          </a:p>
          <a:p>
            <a:pPr>
              <a:buFont typeface="Arial" pitchFamily="34" charset="0"/>
              <a:buChar char="•"/>
            </a:pPr>
            <a:r>
              <a:rPr lang="en-GB" sz="1100" dirty="0"/>
              <a:t>  </a:t>
            </a:r>
            <a:r>
              <a:rPr lang="en-GB" sz="1100" b="1" dirty="0"/>
              <a:t>£4.5 trillion private pension wealth </a:t>
            </a:r>
            <a:r>
              <a:rPr lang="en-GB" sz="1100" dirty="0"/>
              <a:t>(excludes the value of state pensions)</a:t>
            </a:r>
          </a:p>
          <a:p>
            <a:endParaRPr lang="en-GB" sz="1100" dirty="0"/>
          </a:p>
          <a:p>
            <a:r>
              <a:rPr lang="en-GB" sz="1100" dirty="0"/>
              <a:t>Together, private pensions and property account for 75% of total wealth in all households across GB.  </a:t>
            </a:r>
          </a:p>
          <a:p>
            <a:endParaRPr lang="en-GB" sz="1100" b="1" u="sng" dirty="0"/>
          </a:p>
          <a:p>
            <a:r>
              <a:rPr lang="en-GB" sz="1100" b="1" dirty="0"/>
              <a:t>Household wealth is higher in older age groups</a:t>
            </a:r>
            <a:r>
              <a:rPr lang="en-GB" sz="1100" dirty="0"/>
              <a:t>.  This is the case even when pension wealth, the most obvious age-related category, is excluded (Figure 9).</a:t>
            </a:r>
          </a:p>
          <a:p>
            <a:endParaRPr lang="en-GB" sz="1100" dirty="0"/>
          </a:p>
          <a:p>
            <a:r>
              <a:rPr lang="en-GB" sz="1100" b="1" dirty="0"/>
              <a:t>    Figure 9:  Household wealth, excluding pension wealth, by age group</a:t>
            </a:r>
          </a:p>
        </p:txBody>
      </p:sp>
      <p:sp>
        <p:nvSpPr>
          <p:cNvPr id="9" name="TextBox 8"/>
          <p:cNvSpPr txBox="1"/>
          <p:nvPr/>
        </p:nvSpPr>
        <p:spPr>
          <a:xfrm>
            <a:off x="5050302" y="304800"/>
            <a:ext cx="4855699" cy="2123658"/>
          </a:xfrm>
          <a:prstGeom prst="rect">
            <a:avLst/>
          </a:prstGeom>
          <a:noFill/>
        </p:spPr>
        <p:txBody>
          <a:bodyPr wrap="square" rtlCol="0">
            <a:spAutoFit/>
          </a:bodyPr>
          <a:lstStyle/>
          <a:p>
            <a:r>
              <a:rPr lang="en-GB" sz="1100" dirty="0"/>
              <a:t>However household wealth is not evenly distributed.  </a:t>
            </a:r>
            <a:r>
              <a:rPr lang="en-GB" sz="1100" b="1" dirty="0"/>
              <a:t>It is highly skewed towards the top:</a:t>
            </a:r>
          </a:p>
          <a:p>
            <a:pPr>
              <a:buFont typeface="Arial" pitchFamily="34" charset="0"/>
              <a:buChar char="•"/>
            </a:pPr>
            <a:r>
              <a:rPr lang="en-GB" sz="1100" dirty="0"/>
              <a:t>  The </a:t>
            </a:r>
            <a:r>
              <a:rPr lang="en-GB" sz="1100" b="1" dirty="0"/>
              <a:t>wealthiest 10% </a:t>
            </a:r>
            <a:r>
              <a:rPr lang="en-GB" sz="1100" dirty="0"/>
              <a:t>of households </a:t>
            </a:r>
            <a:r>
              <a:rPr lang="en-GB" sz="1100" b="1" dirty="0"/>
              <a:t>own 45% </a:t>
            </a:r>
            <a:r>
              <a:rPr lang="en-GB" sz="1100" dirty="0"/>
              <a:t>of total household wealth</a:t>
            </a:r>
          </a:p>
          <a:p>
            <a:pPr>
              <a:buFont typeface="Arial" pitchFamily="34" charset="0"/>
              <a:buChar char="•"/>
            </a:pPr>
            <a:r>
              <a:rPr lang="en-GB" sz="1100" dirty="0"/>
              <a:t>  The </a:t>
            </a:r>
            <a:r>
              <a:rPr lang="en-GB" sz="1100" b="1" dirty="0"/>
              <a:t>least wealthy 50% </a:t>
            </a:r>
            <a:r>
              <a:rPr lang="en-GB" sz="1100" dirty="0"/>
              <a:t>of households </a:t>
            </a:r>
            <a:r>
              <a:rPr lang="en-GB" sz="1100" b="1" dirty="0"/>
              <a:t>own 9%</a:t>
            </a:r>
            <a:r>
              <a:rPr lang="en-GB" sz="1100" dirty="0"/>
              <a:t> of total household wealth</a:t>
            </a:r>
          </a:p>
          <a:p>
            <a:endParaRPr lang="en-GB" sz="1100" dirty="0"/>
          </a:p>
          <a:p>
            <a:r>
              <a:rPr lang="en-GB" sz="1100" dirty="0"/>
              <a:t>Household wealth is also </a:t>
            </a:r>
            <a:r>
              <a:rPr lang="en-GB" sz="1100" b="1" dirty="0"/>
              <a:t>unevenly distributed </a:t>
            </a:r>
            <a:r>
              <a:rPr lang="en-GB" sz="1100" dirty="0"/>
              <a:t>across GB regions, with a concentration of wealth in SE England, as shown in Figure 10.</a:t>
            </a:r>
          </a:p>
          <a:p>
            <a:endParaRPr lang="en-GB" sz="1100" dirty="0"/>
          </a:p>
          <a:p>
            <a:r>
              <a:rPr lang="en-GB" sz="1100" dirty="0"/>
              <a:t>The median household total wealth in </a:t>
            </a:r>
            <a:r>
              <a:rPr lang="en-GB" sz="1100" b="1" dirty="0"/>
              <a:t>Scotland</a:t>
            </a:r>
            <a:r>
              <a:rPr lang="en-GB" sz="1100" dirty="0"/>
              <a:t> is </a:t>
            </a:r>
            <a:r>
              <a:rPr lang="en-GB" sz="1100" b="1" dirty="0"/>
              <a:t>£186,600</a:t>
            </a:r>
            <a:r>
              <a:rPr lang="en-GB" sz="1100" dirty="0"/>
              <a:t>.  </a:t>
            </a:r>
          </a:p>
          <a:p>
            <a:r>
              <a:rPr lang="en-GB" sz="1100" dirty="0"/>
              <a:t>In comparison the median household total wealth in </a:t>
            </a:r>
            <a:r>
              <a:rPr lang="en-GB" sz="1100" b="1" dirty="0"/>
              <a:t>England </a:t>
            </a:r>
            <a:r>
              <a:rPr lang="en-GB" sz="1100" dirty="0"/>
              <a:t>is </a:t>
            </a:r>
            <a:r>
              <a:rPr lang="en-GB" sz="1100" b="1" dirty="0"/>
              <a:t>£228,200</a:t>
            </a:r>
            <a:r>
              <a:rPr lang="en-GB" sz="1100" dirty="0"/>
              <a:t>.  </a:t>
            </a:r>
          </a:p>
          <a:p>
            <a:r>
              <a:rPr lang="en-GB" sz="1100" b="1" dirty="0"/>
              <a:t>          </a:t>
            </a:r>
          </a:p>
          <a:p>
            <a:r>
              <a:rPr lang="en-GB" sz="1100" b="1" dirty="0"/>
              <a:t>      Figure 10:  Median household total wealth, by GB region, 2014</a:t>
            </a:r>
          </a:p>
        </p:txBody>
      </p:sp>
      <p:pic>
        <p:nvPicPr>
          <p:cNvPr id="1028" name="Picture 4"/>
          <p:cNvPicPr>
            <a:picLocks noChangeAspect="1" noChangeArrowheads="1"/>
          </p:cNvPicPr>
          <p:nvPr/>
        </p:nvPicPr>
        <p:blipFill>
          <a:blip r:embed="rId4" cstate="print"/>
          <a:srcRect/>
          <a:stretch>
            <a:fillRect/>
          </a:stretch>
        </p:blipFill>
        <p:spPr bwMode="auto">
          <a:xfrm>
            <a:off x="5267325" y="2459747"/>
            <a:ext cx="4410075" cy="427867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15</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15</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Older people have more spending power</a:t>
            </a:r>
          </a:p>
        </p:txBody>
      </p:sp>
      <p:sp>
        <p:nvSpPr>
          <p:cNvPr id="6" name="TextBox 5"/>
          <p:cNvSpPr txBox="1"/>
          <p:nvPr/>
        </p:nvSpPr>
        <p:spPr>
          <a:xfrm>
            <a:off x="98474" y="847725"/>
            <a:ext cx="5064369" cy="2970044"/>
          </a:xfrm>
          <a:prstGeom prst="rect">
            <a:avLst/>
          </a:prstGeom>
          <a:noFill/>
        </p:spPr>
        <p:txBody>
          <a:bodyPr wrap="square" rtlCol="0">
            <a:spAutoFit/>
          </a:bodyPr>
          <a:lstStyle/>
          <a:p>
            <a:r>
              <a:rPr lang="en-GB" sz="1100" dirty="0">
                <a:solidFill>
                  <a:srgbClr val="000000"/>
                </a:solidFill>
              </a:rPr>
              <a:t>In 2013 it was estimated that people aged 65+ contributed £61bn to the UK economy</a:t>
            </a:r>
            <a:r>
              <a:rPr lang="en-GB" sz="1100" baseline="30000" dirty="0">
                <a:solidFill>
                  <a:srgbClr val="000000"/>
                </a:solidFill>
              </a:rPr>
              <a:t>19</a:t>
            </a:r>
            <a:r>
              <a:rPr lang="en-GB" sz="1100" dirty="0">
                <a:solidFill>
                  <a:srgbClr val="000000"/>
                </a:solidFill>
              </a:rPr>
              <a:t> through a number of routes including employment, informal caring, volunteering and donations. The number equals 4.6% of gross value added, and was six times more than the money spent on social care by local authorities in England:</a:t>
            </a:r>
          </a:p>
          <a:p>
            <a:pPr marL="171450" indent="-171450">
              <a:buFont typeface="Arial" panose="020B0604020202020204" pitchFamily="34" charset="0"/>
              <a:buChar char="•"/>
            </a:pPr>
            <a:r>
              <a:rPr lang="en-GB" sz="1100" dirty="0">
                <a:solidFill>
                  <a:srgbClr val="000000"/>
                </a:solidFill>
              </a:rPr>
              <a:t>The provision of informal social care was estimated to be worth £34 billion, and is projected to grow to £53 billion by 2030</a:t>
            </a:r>
          </a:p>
          <a:p>
            <a:pPr>
              <a:buFont typeface="Arial" pitchFamily="34" charset="0"/>
              <a:buChar char="•"/>
            </a:pPr>
            <a:r>
              <a:rPr lang="en-GB" sz="1100" dirty="0">
                <a:solidFill>
                  <a:srgbClr val="000000"/>
                </a:solidFill>
              </a:rPr>
              <a:t>   Volunteering was estimated to have a hidden value of £10 billion per annum</a:t>
            </a:r>
          </a:p>
          <a:p>
            <a:pPr>
              <a:buFont typeface="Arial" pitchFamily="34" charset="0"/>
              <a:buChar char="•"/>
            </a:pPr>
            <a:r>
              <a:rPr lang="en-GB" sz="1100" dirty="0">
                <a:solidFill>
                  <a:srgbClr val="000000"/>
                </a:solidFill>
              </a:rPr>
              <a:t>   Donations of £10 billion were made to charities and family</a:t>
            </a:r>
          </a:p>
          <a:p>
            <a:endParaRPr lang="en-GB" sz="1100" dirty="0">
              <a:solidFill>
                <a:srgbClr val="000000"/>
              </a:solidFill>
            </a:endParaRPr>
          </a:p>
          <a:p>
            <a:r>
              <a:rPr lang="en-GB" sz="1100" dirty="0">
                <a:solidFill>
                  <a:srgbClr val="000000"/>
                </a:solidFill>
              </a:rPr>
              <a:t>At £320bn a year, the over-50s now account for around 47% of all UK consumer spending, up from 41% in 2003 </a:t>
            </a:r>
            <a:r>
              <a:rPr lang="en-GB" sz="1100" baseline="30000" dirty="0">
                <a:solidFill>
                  <a:srgbClr val="000000"/>
                </a:solidFill>
              </a:rPr>
              <a:t>20</a:t>
            </a:r>
            <a:r>
              <a:rPr lang="en-GB" sz="1100" dirty="0">
                <a:solidFill>
                  <a:srgbClr val="000000"/>
                </a:solidFill>
              </a:rPr>
              <a:t>.  This trend is expected to continue with spending on items like cars, holidays and DIY standing to receive a boost.</a:t>
            </a:r>
            <a:r>
              <a:rPr lang="en-GB" sz="1100" baseline="30000" dirty="0">
                <a:solidFill>
                  <a:srgbClr val="000000"/>
                </a:solidFill>
              </a:rPr>
              <a:t> </a:t>
            </a:r>
            <a:endParaRPr lang="en-GB" sz="1100" dirty="0"/>
          </a:p>
          <a:p>
            <a:r>
              <a:rPr lang="en-GB" sz="1100" dirty="0"/>
              <a:t>Like other forms of wealth, financial wealth accumulates as people get older, with </a:t>
            </a:r>
            <a:r>
              <a:rPr lang="en-GB" sz="1100" b="1" dirty="0"/>
              <a:t>23% of those aged 65+ </a:t>
            </a:r>
            <a:r>
              <a:rPr lang="en-GB" sz="1100" dirty="0"/>
              <a:t>living in households with net financial wealth of </a:t>
            </a:r>
            <a:r>
              <a:rPr lang="en-GB" sz="1100" b="1" dirty="0"/>
              <a:t>£100,000 or more</a:t>
            </a:r>
            <a:r>
              <a:rPr lang="en-GB" sz="1100" dirty="0"/>
              <a:t>.  See Figure 11 for details.</a:t>
            </a:r>
            <a:endParaRPr lang="en-GB" sz="1100" baseline="30000" dirty="0"/>
          </a:p>
        </p:txBody>
      </p:sp>
      <p:pic>
        <p:nvPicPr>
          <p:cNvPr id="1027" name="Picture 3"/>
          <p:cNvPicPr>
            <a:picLocks noChangeAspect="1" noChangeArrowheads="1"/>
          </p:cNvPicPr>
          <p:nvPr/>
        </p:nvPicPr>
        <p:blipFill>
          <a:blip r:embed="rId2" cstate="print"/>
          <a:srcRect/>
          <a:stretch>
            <a:fillRect/>
          </a:stretch>
        </p:blipFill>
        <p:spPr bwMode="auto">
          <a:xfrm>
            <a:off x="209550" y="3971926"/>
            <a:ext cx="4953293" cy="2766500"/>
          </a:xfrm>
          <a:prstGeom prst="rect">
            <a:avLst/>
          </a:prstGeom>
          <a:noFill/>
          <a:ln w="9525">
            <a:noFill/>
            <a:miter lim="800000"/>
            <a:headEnd/>
            <a:tailEnd/>
          </a:ln>
        </p:spPr>
      </p:pic>
      <p:sp>
        <p:nvSpPr>
          <p:cNvPr id="8" name="TextBox 7"/>
          <p:cNvSpPr txBox="1"/>
          <p:nvPr/>
        </p:nvSpPr>
        <p:spPr>
          <a:xfrm flipH="1">
            <a:off x="295274" y="3718560"/>
            <a:ext cx="4670619" cy="430887"/>
          </a:xfrm>
          <a:prstGeom prst="rect">
            <a:avLst/>
          </a:prstGeom>
          <a:noFill/>
        </p:spPr>
        <p:txBody>
          <a:bodyPr wrap="square" rtlCol="0">
            <a:spAutoFit/>
          </a:bodyPr>
          <a:lstStyle/>
          <a:p>
            <a:pPr algn="ctr"/>
            <a:endParaRPr lang="en-GB" sz="1100" b="1" dirty="0"/>
          </a:p>
          <a:p>
            <a:pPr algn="ctr"/>
            <a:r>
              <a:rPr lang="en-GB" sz="1100" b="1" dirty="0"/>
              <a:t>Figure 11:  Household net financial wealth, by age group:  GB, 2014</a:t>
            </a:r>
          </a:p>
        </p:txBody>
      </p:sp>
      <p:sp>
        <p:nvSpPr>
          <p:cNvPr id="2" name="TextBox 1">
            <a:extLst>
              <a:ext uri="{FF2B5EF4-FFF2-40B4-BE49-F238E27FC236}">
                <a16:creationId xmlns:a16="http://schemas.microsoft.com/office/drawing/2014/main" id="{ABEEE931-9949-4AD5-B71A-E88E95123D35}"/>
              </a:ext>
            </a:extLst>
          </p:cNvPr>
          <p:cNvSpPr txBox="1"/>
          <p:nvPr/>
        </p:nvSpPr>
        <p:spPr>
          <a:xfrm>
            <a:off x="5373858" y="436098"/>
            <a:ext cx="4194517" cy="2123658"/>
          </a:xfrm>
          <a:prstGeom prst="rect">
            <a:avLst/>
          </a:prstGeom>
          <a:noFill/>
        </p:spPr>
        <p:txBody>
          <a:bodyPr wrap="square" rtlCol="0">
            <a:spAutoFit/>
          </a:bodyPr>
          <a:lstStyle/>
          <a:p>
            <a:r>
              <a:rPr lang="en-GB" sz="1100" dirty="0"/>
              <a:t>This increasing spending power will create new opportunities for targeted products and services across a range of sectors including home improvements, construction, financial services, tourism, digital technologies, healthcare and food &amp; drink.</a:t>
            </a:r>
          </a:p>
          <a:p>
            <a:endParaRPr lang="en-GB" sz="1100" dirty="0"/>
          </a:p>
          <a:p>
            <a:r>
              <a:rPr lang="en-GB" sz="1100" dirty="0"/>
              <a:t>For a more detailed analysis on the markets and opportunities on a select number of these sectors see:</a:t>
            </a:r>
          </a:p>
          <a:p>
            <a:endParaRPr lang="en-GB" sz="1100" dirty="0"/>
          </a:p>
          <a:p>
            <a:pPr marL="171450" indent="-171450">
              <a:buFont typeface="Arial" panose="020B0604020202020204" pitchFamily="34" charset="0"/>
              <a:buChar char="•"/>
            </a:pPr>
            <a:r>
              <a:rPr lang="en-GB" sz="1100" dirty="0"/>
              <a:t>Digital Technologies (appendix 1)</a:t>
            </a:r>
          </a:p>
          <a:p>
            <a:pPr marL="171450" indent="-171450">
              <a:buFont typeface="Arial" panose="020B0604020202020204" pitchFamily="34" charset="0"/>
              <a:buChar char="•"/>
            </a:pPr>
            <a:r>
              <a:rPr lang="en-GB" sz="1100" dirty="0"/>
              <a:t>Healthcare (appendix 2)</a:t>
            </a:r>
          </a:p>
          <a:p>
            <a:pPr marL="171450" indent="-171450">
              <a:buFont typeface="Arial" panose="020B0604020202020204" pitchFamily="34" charset="0"/>
              <a:buChar char="•"/>
            </a:pPr>
            <a:r>
              <a:rPr lang="en-GB" sz="1100" dirty="0"/>
              <a:t>Food &amp; Drink (appendix 3)</a:t>
            </a:r>
          </a:p>
          <a:p>
            <a:endParaRPr lang="en-GB"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16</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16</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The positive impacts of longer working lives </a:t>
            </a:r>
            <a:r>
              <a:rPr lang="en-GB" sz="1400" baseline="30000" dirty="0">
                <a:solidFill>
                  <a:srgbClr val="000000"/>
                </a:solidFill>
                <a:latin typeface="Calibri" pitchFamily="34" charset="0"/>
              </a:rPr>
              <a:t>21</a:t>
            </a:r>
          </a:p>
        </p:txBody>
      </p:sp>
      <p:sp>
        <p:nvSpPr>
          <p:cNvPr id="8" name="TextBox 7"/>
          <p:cNvSpPr txBox="1"/>
          <p:nvPr/>
        </p:nvSpPr>
        <p:spPr>
          <a:xfrm>
            <a:off x="98474" y="895350"/>
            <a:ext cx="4921472" cy="1954381"/>
          </a:xfrm>
          <a:prstGeom prst="rect">
            <a:avLst/>
          </a:prstGeom>
          <a:noFill/>
        </p:spPr>
        <p:txBody>
          <a:bodyPr wrap="square" rtlCol="0">
            <a:spAutoFit/>
          </a:bodyPr>
          <a:lstStyle/>
          <a:p>
            <a:r>
              <a:rPr lang="en-GB" sz="1100" dirty="0"/>
              <a:t>As would expected, the </a:t>
            </a:r>
            <a:r>
              <a:rPr lang="en-GB" sz="1100" b="1" dirty="0"/>
              <a:t>employment rates </a:t>
            </a:r>
            <a:r>
              <a:rPr lang="en-GB" sz="1100" dirty="0"/>
              <a:t>of older people </a:t>
            </a:r>
            <a:r>
              <a:rPr lang="en-GB" sz="1100" b="1" dirty="0"/>
              <a:t>fall with age </a:t>
            </a:r>
            <a:r>
              <a:rPr lang="en-GB" sz="1100" dirty="0"/>
              <a:t>in all OECD countries.  However they </a:t>
            </a:r>
            <a:r>
              <a:rPr lang="en-GB" sz="1100" b="1" dirty="0"/>
              <a:t>vary markedly </a:t>
            </a:r>
            <a:r>
              <a:rPr lang="en-GB" sz="1100" dirty="0"/>
              <a:t>between these countries  </a:t>
            </a:r>
          </a:p>
          <a:p>
            <a:endParaRPr lang="en-GB" sz="1100" dirty="0"/>
          </a:p>
          <a:p>
            <a:r>
              <a:rPr lang="en-GB" sz="1100" dirty="0"/>
              <a:t>In 2014, </a:t>
            </a:r>
            <a:r>
              <a:rPr lang="en-GB" sz="1100" b="1" dirty="0"/>
              <a:t>Iceland</a:t>
            </a:r>
            <a:r>
              <a:rPr lang="en-GB" sz="1100" dirty="0"/>
              <a:t> showed the highest employment rates at 86% for the 55-59</a:t>
            </a:r>
          </a:p>
          <a:p>
            <a:r>
              <a:rPr lang="en-GB" sz="1100" dirty="0"/>
              <a:t>age group, 82% for the 60-64 age group and 53% for the 65-69 age group.  </a:t>
            </a:r>
          </a:p>
          <a:p>
            <a:r>
              <a:rPr lang="en-GB" sz="1100" dirty="0"/>
              <a:t>By contrast, in </a:t>
            </a:r>
            <a:r>
              <a:rPr lang="en-GB" sz="1100" b="1" dirty="0"/>
              <a:t>Slovenia</a:t>
            </a:r>
            <a:r>
              <a:rPr lang="en-GB" sz="1100" dirty="0"/>
              <a:t>, </a:t>
            </a:r>
            <a:r>
              <a:rPr lang="en-GB" sz="1100" b="1" dirty="0"/>
              <a:t>Greece </a:t>
            </a:r>
            <a:r>
              <a:rPr lang="en-GB" sz="1100" dirty="0"/>
              <a:t>and </a:t>
            </a:r>
            <a:r>
              <a:rPr lang="en-GB" sz="1100" b="1" dirty="0"/>
              <a:t>Turkey</a:t>
            </a:r>
            <a:r>
              <a:rPr lang="en-GB" sz="1100" dirty="0"/>
              <a:t> employment rates for people</a:t>
            </a:r>
          </a:p>
          <a:p>
            <a:r>
              <a:rPr lang="en-GB" sz="1100" dirty="0"/>
              <a:t>aged 55-59 were at most  around 50%.  </a:t>
            </a:r>
          </a:p>
          <a:p>
            <a:endParaRPr lang="en-GB" sz="1100" dirty="0"/>
          </a:p>
          <a:p>
            <a:r>
              <a:rPr lang="en-GB" sz="1100" dirty="0"/>
              <a:t>The </a:t>
            </a:r>
            <a:r>
              <a:rPr lang="en-GB" sz="1100" b="1" dirty="0"/>
              <a:t>UK</a:t>
            </a:r>
            <a:r>
              <a:rPr lang="en-GB" sz="1100" dirty="0"/>
              <a:t> has gradually increased the level of older worker employment over</a:t>
            </a:r>
          </a:p>
          <a:p>
            <a:r>
              <a:rPr lang="en-GB" sz="1100" dirty="0"/>
              <a:t>the past decade, but still sits in </a:t>
            </a:r>
            <a:r>
              <a:rPr lang="en-GB" sz="1100" b="1"/>
              <a:t>mid-table</a:t>
            </a:r>
            <a:r>
              <a:rPr lang="en-GB" sz="1100"/>
              <a:t>. </a:t>
            </a:r>
            <a:r>
              <a:rPr lang="en-GB" sz="1100" dirty="0"/>
              <a:t>See Figure 12 for details.</a:t>
            </a:r>
          </a:p>
          <a:p>
            <a:endParaRPr lang="en-GB" sz="1100" dirty="0"/>
          </a:p>
        </p:txBody>
      </p:sp>
      <p:pic>
        <p:nvPicPr>
          <p:cNvPr id="4098" name="Picture 2"/>
          <p:cNvPicPr>
            <a:picLocks noChangeAspect="1" noChangeArrowheads="1"/>
          </p:cNvPicPr>
          <p:nvPr/>
        </p:nvPicPr>
        <p:blipFill>
          <a:blip r:embed="rId2" cstate="print"/>
          <a:srcRect/>
          <a:stretch>
            <a:fillRect/>
          </a:stretch>
        </p:blipFill>
        <p:spPr bwMode="auto">
          <a:xfrm>
            <a:off x="7594600" y="2169546"/>
            <a:ext cx="2298923" cy="21211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3219450"/>
            <a:ext cx="4705079" cy="3524250"/>
          </a:xfrm>
          <a:prstGeom prst="rect">
            <a:avLst/>
          </a:prstGeom>
          <a:noFill/>
          <a:ln w="9525">
            <a:noFill/>
            <a:miter lim="800000"/>
            <a:headEnd/>
            <a:tailEnd/>
          </a:ln>
        </p:spPr>
      </p:pic>
      <p:sp>
        <p:nvSpPr>
          <p:cNvPr id="9" name="Rectangle 8"/>
          <p:cNvSpPr/>
          <p:nvPr/>
        </p:nvSpPr>
        <p:spPr>
          <a:xfrm>
            <a:off x="0" y="2819400"/>
            <a:ext cx="4752975" cy="430887"/>
          </a:xfrm>
          <a:prstGeom prst="rect">
            <a:avLst/>
          </a:prstGeom>
        </p:spPr>
        <p:txBody>
          <a:bodyPr wrap="square">
            <a:spAutoFit/>
          </a:bodyPr>
          <a:lstStyle/>
          <a:p>
            <a:pPr algn="ctr"/>
            <a:r>
              <a:rPr lang="en-GB" sz="1100" b="1" dirty="0"/>
              <a:t>Figure 12: Employment rates of older people, by age group,</a:t>
            </a:r>
          </a:p>
          <a:p>
            <a:pPr algn="ctr"/>
            <a:r>
              <a:rPr lang="en-GB" sz="1100" b="1" dirty="0"/>
              <a:t> for OECD countries, 2014</a:t>
            </a:r>
            <a:r>
              <a:rPr lang="en-GB" sz="1100" b="1" baseline="30000" dirty="0"/>
              <a:t> 5</a:t>
            </a:r>
          </a:p>
        </p:txBody>
      </p:sp>
      <p:sp>
        <p:nvSpPr>
          <p:cNvPr id="11" name="TextBox 10"/>
          <p:cNvSpPr txBox="1"/>
          <p:nvPr/>
        </p:nvSpPr>
        <p:spPr>
          <a:xfrm>
            <a:off x="4972050" y="247650"/>
            <a:ext cx="4933950" cy="1277273"/>
          </a:xfrm>
          <a:prstGeom prst="rect">
            <a:avLst/>
          </a:prstGeom>
          <a:noFill/>
        </p:spPr>
        <p:txBody>
          <a:bodyPr wrap="square" rtlCol="0">
            <a:spAutoFit/>
          </a:bodyPr>
          <a:lstStyle/>
          <a:p>
            <a:r>
              <a:rPr lang="en-GB" sz="1100" dirty="0"/>
              <a:t>PwC has developed its </a:t>
            </a:r>
            <a:r>
              <a:rPr lang="en-GB" sz="1100" b="1" i="1" dirty="0"/>
              <a:t>Golden Age Index </a:t>
            </a:r>
            <a:r>
              <a:rPr lang="en-GB" sz="1100" dirty="0"/>
              <a:t>to </a:t>
            </a:r>
            <a:r>
              <a:rPr lang="en-GB" sz="1100" b="1" dirty="0"/>
              <a:t>quantify</a:t>
            </a:r>
            <a:r>
              <a:rPr lang="en-GB" sz="1100" dirty="0"/>
              <a:t> the extent to which these different OECD economies are harnessing the power of their older workers.  The latest report</a:t>
            </a:r>
            <a:r>
              <a:rPr lang="en-GB" sz="1100" baseline="30000" dirty="0"/>
              <a:t> 22 </a:t>
            </a:r>
            <a:r>
              <a:rPr lang="en-GB" sz="1100" dirty="0"/>
              <a:t>estimates that </a:t>
            </a:r>
            <a:r>
              <a:rPr lang="en-GB" sz="1100" b="1" dirty="0"/>
              <a:t>increasing the employment rates </a:t>
            </a:r>
            <a:r>
              <a:rPr lang="en-GB" sz="1100" dirty="0"/>
              <a:t>of older workers across the OECD to the level of a top performing country like </a:t>
            </a:r>
            <a:r>
              <a:rPr lang="en-GB" sz="1100" b="1" dirty="0"/>
              <a:t>Sweden</a:t>
            </a:r>
            <a:r>
              <a:rPr lang="en-GB" sz="1100" dirty="0"/>
              <a:t>, could </a:t>
            </a:r>
            <a:r>
              <a:rPr lang="en-GB" sz="1100" b="1" dirty="0"/>
              <a:t>boost GDP </a:t>
            </a:r>
            <a:r>
              <a:rPr lang="en-GB" sz="1100" dirty="0"/>
              <a:t>levels by a combined total of   around </a:t>
            </a:r>
            <a:r>
              <a:rPr lang="en-GB" sz="1100" b="1" dirty="0"/>
              <a:t>$2 trillion</a:t>
            </a:r>
            <a:r>
              <a:rPr lang="en-GB" sz="1100" dirty="0"/>
              <a:t> in the long term.   For the UK, matching the top performing countries could boost GDP by around </a:t>
            </a:r>
            <a:r>
              <a:rPr lang="en-GB" sz="1100" b="1" dirty="0"/>
              <a:t>£80 billion </a:t>
            </a:r>
            <a:r>
              <a:rPr lang="en-GB" sz="1100" dirty="0"/>
              <a:t>in the long-run.  </a:t>
            </a:r>
          </a:p>
        </p:txBody>
      </p:sp>
      <p:sp>
        <p:nvSpPr>
          <p:cNvPr id="10" name="Rectangle 9"/>
          <p:cNvSpPr/>
          <p:nvPr/>
        </p:nvSpPr>
        <p:spPr>
          <a:xfrm>
            <a:off x="7661546" y="1589649"/>
            <a:ext cx="2244454" cy="600164"/>
          </a:xfrm>
          <a:prstGeom prst="rect">
            <a:avLst/>
          </a:prstGeom>
        </p:spPr>
        <p:txBody>
          <a:bodyPr wrap="square">
            <a:spAutoFit/>
          </a:bodyPr>
          <a:lstStyle/>
          <a:p>
            <a:r>
              <a:rPr lang="en-GB" sz="1100" b="1" dirty="0"/>
              <a:t>Figure 13: UK regional employment rates of men and women aged 65+, 2016 </a:t>
            </a:r>
            <a:r>
              <a:rPr lang="en-GB" sz="1100" b="1" baseline="30000" dirty="0"/>
              <a:t>23</a:t>
            </a:r>
          </a:p>
        </p:txBody>
      </p:sp>
      <p:sp>
        <p:nvSpPr>
          <p:cNvPr id="12" name="TextBox 11"/>
          <p:cNvSpPr txBox="1"/>
          <p:nvPr/>
        </p:nvSpPr>
        <p:spPr>
          <a:xfrm>
            <a:off x="4972051" y="1589649"/>
            <a:ext cx="2689496" cy="2800767"/>
          </a:xfrm>
          <a:prstGeom prst="rect">
            <a:avLst/>
          </a:prstGeom>
          <a:noFill/>
        </p:spPr>
        <p:txBody>
          <a:bodyPr wrap="square" rtlCol="0">
            <a:spAutoFit/>
          </a:bodyPr>
          <a:lstStyle/>
          <a:p>
            <a:r>
              <a:rPr lang="en-GB" sz="1100" dirty="0"/>
              <a:t>However there is evidence that the length of working lives </a:t>
            </a:r>
            <a:r>
              <a:rPr lang="en-GB" sz="1100" b="1" dirty="0"/>
              <a:t>varies across UK regions </a:t>
            </a:r>
            <a:r>
              <a:rPr lang="en-GB" sz="1100" dirty="0"/>
              <a:t>(see Figure 13). </a:t>
            </a:r>
          </a:p>
          <a:p>
            <a:r>
              <a:rPr lang="en-GB" sz="1100" b="1" dirty="0"/>
              <a:t>London</a:t>
            </a:r>
            <a:r>
              <a:rPr lang="en-GB" sz="1100" dirty="0"/>
              <a:t> and </a:t>
            </a:r>
            <a:r>
              <a:rPr lang="en-GB" sz="1100" b="1" dirty="0"/>
              <a:t>South East England </a:t>
            </a:r>
            <a:r>
              <a:rPr lang="en-GB" sz="1100" dirty="0"/>
              <a:t>have the </a:t>
            </a:r>
            <a:r>
              <a:rPr lang="en-GB" sz="1100" b="1" dirty="0"/>
              <a:t>highest</a:t>
            </a:r>
            <a:r>
              <a:rPr lang="en-GB" sz="1100" dirty="0"/>
              <a:t> percentage of men aged 65+ in employment, whilst </a:t>
            </a:r>
            <a:r>
              <a:rPr lang="en-GB" sz="1100" b="1" dirty="0"/>
              <a:t>Scotland has one of the lowest</a:t>
            </a:r>
            <a:r>
              <a:rPr lang="en-GB" sz="1100" dirty="0"/>
              <a:t>.  </a:t>
            </a:r>
          </a:p>
          <a:p>
            <a:endParaRPr lang="en-GB" sz="1100" dirty="0"/>
          </a:p>
          <a:p>
            <a:r>
              <a:rPr lang="en-GB" sz="1100" dirty="0"/>
              <a:t>In </a:t>
            </a:r>
            <a:r>
              <a:rPr lang="en-GB" sz="1100" b="1" dirty="0"/>
              <a:t>all regions</a:t>
            </a:r>
            <a:r>
              <a:rPr lang="en-GB" sz="1100" dirty="0"/>
              <a:t>, the employment rate for men in this age group is higher than women.</a:t>
            </a:r>
          </a:p>
          <a:p>
            <a:endParaRPr lang="en-GB" sz="1100" dirty="0"/>
          </a:p>
          <a:p>
            <a:r>
              <a:rPr lang="en-GB" sz="1100" dirty="0"/>
              <a:t>These variations raise concerns about the extent to which the </a:t>
            </a:r>
            <a:r>
              <a:rPr lang="en-GB" sz="1100" b="1" dirty="0"/>
              <a:t>whole UK </a:t>
            </a:r>
            <a:r>
              <a:rPr lang="en-GB" sz="1100" dirty="0"/>
              <a:t>can achieve the direct financial benefits of longer working lives</a:t>
            </a:r>
          </a:p>
        </p:txBody>
      </p:sp>
      <p:sp>
        <p:nvSpPr>
          <p:cNvPr id="13" name="Rectangle 12"/>
          <p:cNvSpPr/>
          <p:nvPr/>
        </p:nvSpPr>
        <p:spPr>
          <a:xfrm>
            <a:off x="4953000" y="4191001"/>
            <a:ext cx="4953000" cy="2631490"/>
          </a:xfrm>
          <a:prstGeom prst="rect">
            <a:avLst/>
          </a:prstGeom>
        </p:spPr>
        <p:txBody>
          <a:bodyPr wrap="square">
            <a:spAutoFit/>
          </a:bodyPr>
          <a:lstStyle/>
          <a:p>
            <a:endParaRPr lang="en-GB" sz="1100" dirty="0"/>
          </a:p>
          <a:p>
            <a:r>
              <a:rPr lang="en-GB" sz="1100" dirty="0"/>
              <a:t>There are also </a:t>
            </a:r>
            <a:r>
              <a:rPr lang="en-GB" sz="1100" b="1" dirty="0"/>
              <a:t>non-financial benefits </a:t>
            </a:r>
            <a:r>
              <a:rPr lang="en-GB" sz="1100" dirty="0"/>
              <a:t>to working longer.  Evidence shows that it gives people increased resilience in later life</a:t>
            </a:r>
            <a:r>
              <a:rPr lang="en-GB" sz="1100" baseline="30000" dirty="0"/>
              <a:t>24</a:t>
            </a:r>
            <a:r>
              <a:rPr lang="en-GB" sz="1100" dirty="0"/>
              <a:t> and that working can improve health and wellbeing, particularly for people with mental health issues.</a:t>
            </a:r>
            <a:r>
              <a:rPr lang="en-GB" sz="1100" baseline="30000" dirty="0"/>
              <a:t>25</a:t>
            </a:r>
          </a:p>
          <a:p>
            <a:endParaRPr lang="en-GB" sz="1100" b="1" dirty="0"/>
          </a:p>
          <a:p>
            <a:r>
              <a:rPr lang="en-GB" sz="1100" b="1" dirty="0"/>
              <a:t>Government </a:t>
            </a:r>
            <a:r>
              <a:rPr lang="en-GB" sz="1100" dirty="0"/>
              <a:t>aims to incentivise longer working lives through pension reforms and raising the state retirement age, as well as promoting employment rights and anti-discrimination legislation.  </a:t>
            </a:r>
            <a:r>
              <a:rPr lang="en-GB" sz="1100" b="1" dirty="0"/>
              <a:t>Employers</a:t>
            </a:r>
            <a:r>
              <a:rPr lang="en-GB" sz="1100" dirty="0"/>
              <a:t> have a range of adaptations and approaches to overcome the barriers to working longer and enhancing productivity in the ageing workforce:  including addressing negative attitudes in the workplace; addressing health needs of older workers; workplace design; training in the use of new technologies and automation; and adaptations in HR policies and working practices such as more flexible working.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17</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17</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latin typeface="Calibri" pitchFamily="34" charset="0"/>
              </a:rPr>
              <a:t>The economic impact of poor health</a:t>
            </a:r>
          </a:p>
        </p:txBody>
      </p:sp>
      <p:sp>
        <p:nvSpPr>
          <p:cNvPr id="6" name="TextBox 5"/>
          <p:cNvSpPr txBox="1"/>
          <p:nvPr/>
        </p:nvSpPr>
        <p:spPr>
          <a:xfrm>
            <a:off x="168812" y="847725"/>
            <a:ext cx="4698463" cy="6186309"/>
          </a:xfrm>
          <a:prstGeom prst="rect">
            <a:avLst/>
          </a:prstGeom>
          <a:noFill/>
        </p:spPr>
        <p:txBody>
          <a:bodyPr wrap="square" rtlCol="0">
            <a:spAutoFit/>
          </a:bodyPr>
          <a:lstStyle/>
          <a:p>
            <a:r>
              <a:rPr lang="en-GB" sz="1100" dirty="0">
                <a:cs typeface="Arial" pitchFamily="34" charset="0"/>
              </a:rPr>
              <a:t>Maintaining good health is a major factor in enabling longer, active, productive and independent living.  However in Scotland longevity is not currently being matched by healthy ageing.  More people are having to manage multiple long-term health conditions as they grow older, such as chronic obstructive pulmonary disease (COPD), heart failure, diabetes and hypertension.  If this trend continues it will result in a long-term increase in demand for Scotland’s health and social care services, resulting in significant pressure on the health budget. </a:t>
            </a:r>
          </a:p>
          <a:p>
            <a:endParaRPr lang="en-GB" sz="1100" dirty="0">
              <a:cs typeface="Arial" pitchFamily="34" charset="0"/>
            </a:endParaRPr>
          </a:p>
          <a:p>
            <a:pPr marL="171450" indent="-171450">
              <a:buFont typeface="Arial" panose="020B0604020202020204" pitchFamily="34" charset="0"/>
              <a:buChar char="•"/>
            </a:pPr>
            <a:r>
              <a:rPr lang="en-GB" sz="1100" dirty="0">
                <a:solidFill>
                  <a:srgbClr val="000000"/>
                </a:solidFill>
              </a:rPr>
              <a:t>£4.5bn was spent on care services for people aged 65+ across Scotland by NHS and councils in 2011-12.</a:t>
            </a:r>
            <a:br>
              <a:rPr lang="en-GB" sz="1100" dirty="0">
                <a:solidFill>
                  <a:srgbClr val="000000"/>
                </a:solidFill>
              </a:rPr>
            </a:br>
            <a:r>
              <a:rPr lang="en-GB" sz="1100" dirty="0">
                <a:solidFill>
                  <a:srgbClr val="000000"/>
                </a:solidFill>
              </a:rPr>
              <a:t>(Audit Scotland report </a:t>
            </a:r>
            <a:r>
              <a:rPr lang="en-GB" sz="1100" baseline="30000" dirty="0">
                <a:solidFill>
                  <a:srgbClr val="000000"/>
                </a:solidFill>
              </a:rPr>
              <a:t>26 </a:t>
            </a:r>
            <a:r>
              <a:rPr lang="en-GB" sz="1100" dirty="0">
                <a:solidFill>
                  <a:srgbClr val="000000"/>
                </a:solidFill>
              </a:rPr>
              <a:t>– and see diagram opposite)</a:t>
            </a:r>
          </a:p>
          <a:p>
            <a:pPr marL="171450" indent="-171450">
              <a:buFont typeface="Arial" panose="020B0604020202020204" pitchFamily="34" charset="0"/>
              <a:buChar char="•"/>
            </a:pPr>
            <a:r>
              <a:rPr lang="en-GB" sz="1100" dirty="0">
                <a:cs typeface="Arial" pitchFamily="34" charset="0"/>
              </a:rPr>
              <a:t>Emergency hospital admissions and hospital care made up around 50% of this total £4.5bn spend.  </a:t>
            </a:r>
          </a:p>
          <a:p>
            <a:pPr marL="171450" indent="-171450">
              <a:buFont typeface="Arial" panose="020B0604020202020204" pitchFamily="34" charset="0"/>
              <a:buChar char="•"/>
            </a:pPr>
            <a:r>
              <a:rPr lang="en-GB" sz="1100" dirty="0">
                <a:solidFill>
                  <a:srgbClr val="000000"/>
                </a:solidFill>
              </a:rPr>
              <a:t>There were 227,247 emergency admissions to hospital in 2011-12 of people in the 65+ age group.</a:t>
            </a:r>
            <a:endParaRPr lang="en-GB" sz="1100" baseline="30000" dirty="0">
              <a:solidFill>
                <a:srgbClr val="000000"/>
              </a:solidFill>
            </a:endParaRPr>
          </a:p>
          <a:p>
            <a:pPr marL="171450" indent="-171450">
              <a:buFont typeface="Arial" panose="020B0604020202020204" pitchFamily="34" charset="0"/>
              <a:buChar char="•"/>
            </a:pPr>
            <a:r>
              <a:rPr lang="en-GB" sz="1100" dirty="0">
                <a:solidFill>
                  <a:srgbClr val="000000"/>
                </a:solidFill>
              </a:rPr>
              <a:t>In S</a:t>
            </a:r>
            <a:r>
              <a:rPr lang="en-GB" sz="1100" dirty="0">
                <a:cs typeface="Arial" pitchFamily="34" charset="0"/>
              </a:rPr>
              <a:t>cotland, around one-third of people aged 65+ and living in the community fall at least once a year.  The annual cost to health and social care services in Scotland of managing the consequences of falls is in excess of £470m (2013 figure). </a:t>
            </a:r>
            <a:r>
              <a:rPr lang="en-GB" sz="1100" baseline="30000" dirty="0">
                <a:cs typeface="Arial" pitchFamily="34" charset="0"/>
              </a:rPr>
              <a:t>27</a:t>
            </a:r>
          </a:p>
          <a:p>
            <a:pPr lvl="0"/>
            <a:endParaRPr lang="en-GB" sz="1100" dirty="0"/>
          </a:p>
          <a:p>
            <a:r>
              <a:rPr lang="en-GB" sz="1100" dirty="0">
                <a:cs typeface="Arial" pitchFamily="34" charset="0"/>
              </a:rPr>
              <a:t>Therefore there is a significant cost driver to develop innovations in the delivery of health and social care services to older people at home or in their communities and, in particular, to develop measures that can reduce the risk of falls for older people.</a:t>
            </a:r>
          </a:p>
          <a:p>
            <a:endParaRPr lang="en-GB" sz="1100" dirty="0">
              <a:solidFill>
                <a:srgbClr val="000000"/>
              </a:solidFill>
            </a:endParaRPr>
          </a:p>
          <a:p>
            <a:r>
              <a:rPr lang="en-GB" sz="1100" dirty="0">
                <a:solidFill>
                  <a:srgbClr val="000000"/>
                </a:solidFill>
              </a:rPr>
              <a:t>The average annual spend on health services across all age groups in the UK is £2,069 per person.  This varies between different parts of the UK.  Spend is highest in Scotland, at £2,160 per person, and lowest in England at £2,057 per person. </a:t>
            </a:r>
            <a:r>
              <a:rPr lang="en-GB" sz="1100" baseline="30000" dirty="0">
                <a:solidFill>
                  <a:srgbClr val="000000"/>
                </a:solidFill>
              </a:rPr>
              <a:t>28</a:t>
            </a:r>
          </a:p>
          <a:p>
            <a:endParaRPr lang="en-GB" sz="1100" dirty="0">
              <a:solidFill>
                <a:srgbClr val="000000"/>
              </a:solidFill>
            </a:endParaRPr>
          </a:p>
          <a:p>
            <a:r>
              <a:rPr lang="en-GB" sz="1100" dirty="0">
                <a:solidFill>
                  <a:srgbClr val="000000"/>
                </a:solidFill>
              </a:rPr>
              <a:t>An 85-year-old man costs the NHS about seven times more on average than a man in his late 30s. Health spending per person increases steeply after the age of 50: with people aged 85 and over costing the NHS an average of £7,000 a year. </a:t>
            </a:r>
            <a:r>
              <a:rPr lang="en-GB" sz="1100" baseline="30000" dirty="0">
                <a:solidFill>
                  <a:srgbClr val="000000"/>
                </a:solidFill>
              </a:rPr>
              <a:t>29</a:t>
            </a:r>
            <a:endParaRPr lang="en-GB" sz="1100" baseline="30000" dirty="0"/>
          </a:p>
        </p:txBody>
      </p:sp>
      <p:sp>
        <p:nvSpPr>
          <p:cNvPr id="1030" name="Rectangle 6"/>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pic>
        <p:nvPicPr>
          <p:cNvPr id="1029" name="Picture 22"/>
          <p:cNvPicPr>
            <a:picLocks noChangeAspect="1" noChangeArrowheads="1"/>
          </p:cNvPicPr>
          <p:nvPr/>
        </p:nvPicPr>
        <p:blipFill>
          <a:blip r:embed="rId2" cstate="print"/>
          <a:srcRect/>
          <a:stretch>
            <a:fillRect/>
          </a:stretch>
        </p:blipFill>
        <p:spPr bwMode="auto">
          <a:xfrm>
            <a:off x="4867275" y="219075"/>
            <a:ext cx="5038725" cy="6638925"/>
          </a:xfrm>
          <a:prstGeom prst="rect">
            <a:avLst/>
          </a:prstGeom>
          <a:noFill/>
        </p:spPr>
      </p:pic>
      <p:sp>
        <p:nvSpPr>
          <p:cNvPr id="1031" name="Rectangle 7"/>
          <p:cNvSpPr>
            <a:spLocks noChangeArrowheads="1"/>
          </p:cNvSpPr>
          <p:nvPr/>
        </p:nvSpPr>
        <p:spPr bwMode="auto">
          <a:xfrm>
            <a:off x="0" y="790575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5" name="Rounded Rectangle 4"/>
          <p:cNvSpPr/>
          <p:nvPr/>
        </p:nvSpPr>
        <p:spPr>
          <a:xfrm>
            <a:off x="243841" y="215265"/>
            <a:ext cx="457200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Calibri" pitchFamily="34" charset="0"/>
                <a:ea typeface="MS PGothic"/>
                <a:cs typeface="Arial"/>
              </a:rPr>
              <a:t>UK Industrial Strategy – Healthy Ageing Challenge </a:t>
            </a:r>
            <a:r>
              <a:rPr lang="en-GB" sz="1400" baseline="30000" dirty="0">
                <a:solidFill>
                  <a:srgbClr val="000000"/>
                </a:solidFill>
                <a:latin typeface="Calibri" pitchFamily="34" charset="0"/>
                <a:ea typeface="MS PGothic"/>
                <a:cs typeface="Arial"/>
              </a:rPr>
              <a:t>30</a:t>
            </a:r>
            <a:endParaRPr kumimoji="0" lang="en-GB" sz="1400" b="0" i="0" u="none" strike="noStrike" kern="1200" cap="none" spc="0" normalizeH="0" baseline="30000" noProof="0" dirty="0">
              <a:ln>
                <a:noFill/>
              </a:ln>
              <a:solidFill>
                <a:srgbClr val="000000"/>
              </a:solidFill>
              <a:effectLst/>
              <a:uLnTx/>
              <a:uFillTx/>
              <a:latin typeface="Calibri" pitchFamily="34" charset="0"/>
              <a:ea typeface="MS PGothic"/>
              <a:cs typeface="Arial"/>
            </a:endParaRPr>
          </a:p>
        </p:txBody>
      </p:sp>
      <p:sp>
        <p:nvSpPr>
          <p:cNvPr id="1030" name="Rectangle 6"/>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p:txBody>
      </p:sp>
      <p:sp>
        <p:nvSpPr>
          <p:cNvPr id="1031" name="Rectangle 7"/>
          <p:cNvSpPr>
            <a:spLocks noChangeArrowheads="1"/>
          </p:cNvSpPr>
          <p:nvPr/>
        </p:nvSpPr>
        <p:spPr bwMode="auto">
          <a:xfrm>
            <a:off x="0" y="790575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 name="TextBox 1">
            <a:extLst>
              <a:ext uri="{FF2B5EF4-FFF2-40B4-BE49-F238E27FC236}">
                <a16:creationId xmlns:a16="http://schemas.microsoft.com/office/drawing/2014/main" id="{6AAEB12E-9817-4E19-86D8-57AB3F442AF5}"/>
              </a:ext>
            </a:extLst>
          </p:cNvPr>
          <p:cNvSpPr txBox="1"/>
          <p:nvPr/>
        </p:nvSpPr>
        <p:spPr>
          <a:xfrm>
            <a:off x="134112" y="1002029"/>
            <a:ext cx="4828031" cy="4662815"/>
          </a:xfrm>
          <a:prstGeom prst="rect">
            <a:avLst/>
          </a:prstGeom>
          <a:noFill/>
        </p:spPr>
        <p:txBody>
          <a:bodyPr wrap="square" rtlCol="0">
            <a:spAutoFit/>
          </a:bodyPr>
          <a:lstStyle/>
          <a:p>
            <a:r>
              <a:rPr lang="en-GB" sz="1100" dirty="0"/>
              <a:t>The UK Industrial Strategy, launched in November 2017, is a long-term plan by the UK Government to boost the productivity and earning power of people across the UK.  It has a strong focus on innovation and R&amp;D, </a:t>
            </a:r>
          </a:p>
          <a:p>
            <a:r>
              <a:rPr lang="en-GB" sz="1100" dirty="0"/>
              <a:t>with an additional £7bn R&amp;D funding over five years, covering fundamental research through to business-led innovation.</a:t>
            </a:r>
          </a:p>
          <a:p>
            <a:endParaRPr lang="en-GB" sz="1100" dirty="0"/>
          </a:p>
          <a:p>
            <a:r>
              <a:rPr lang="en-GB" sz="1100" dirty="0"/>
              <a:t>The strategy sets out four Grand Challenges to business, academia and civil society to engage with the UK Government to develop the industries</a:t>
            </a:r>
          </a:p>
          <a:p>
            <a:r>
              <a:rPr lang="en-GB" sz="1100" dirty="0"/>
              <a:t>of the future.  </a:t>
            </a:r>
          </a:p>
          <a:p>
            <a:endParaRPr lang="en-GB" sz="1100" dirty="0"/>
          </a:p>
          <a:p>
            <a:r>
              <a:rPr lang="en-GB" sz="1100" dirty="0"/>
              <a:t>One of these Grand Challenges is how to harness the power of innovation to help meet the needs of an Ageing Society and help people to live longer, healthier, independent lives in their own homes, improving their wellbeing and tackling problems like loneliness and isolation.</a:t>
            </a:r>
          </a:p>
          <a:p>
            <a:endParaRPr lang="en-GB" sz="1100" dirty="0"/>
          </a:p>
          <a:p>
            <a:r>
              <a:rPr lang="en-GB" sz="1100" dirty="0"/>
              <a:t>Up to £98m is to be invested in research and innovation in UK companies and universities through a Healthy Ageing Challenge Fund call to be announced later in 2018.  </a:t>
            </a:r>
          </a:p>
          <a:p>
            <a:endParaRPr lang="en-GB" sz="1100" dirty="0"/>
          </a:p>
          <a:p>
            <a:r>
              <a:rPr lang="en-GB" sz="1100" dirty="0"/>
              <a:t>Although the details are yet to be confirmed, early indications are that around £75m will be invested to create a number of large scale demonstrator projects across the UK.  These demonstrators will enable new products and services to be developed, scaled-up and trialled by older residents in their own homes, helping them maintain their lifestyles and independence.</a:t>
            </a:r>
          </a:p>
          <a:p>
            <a:endParaRPr lang="en-GB" sz="1100" dirty="0"/>
          </a:p>
          <a:p>
            <a:r>
              <a:rPr lang="en-GB" sz="1100" dirty="0"/>
              <a:t>   </a:t>
            </a:r>
          </a:p>
        </p:txBody>
      </p:sp>
      <p:sp>
        <p:nvSpPr>
          <p:cNvPr id="10" name="Rounded Rectangle 4">
            <a:extLst>
              <a:ext uri="{FF2B5EF4-FFF2-40B4-BE49-F238E27FC236}">
                <a16:creationId xmlns:a16="http://schemas.microsoft.com/office/drawing/2014/main" id="{DE256634-4498-4957-BA09-9EDA16A33297}"/>
              </a:ext>
            </a:extLst>
          </p:cNvPr>
          <p:cNvSpPr/>
          <p:nvPr/>
        </p:nvSpPr>
        <p:spPr>
          <a:xfrm>
            <a:off x="5205983" y="215265"/>
            <a:ext cx="4450081"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Calibri" pitchFamily="34" charset="0"/>
                <a:ea typeface="MS PGothic"/>
                <a:cs typeface="Arial"/>
              </a:rPr>
              <a:t>Next steps and use of this report</a:t>
            </a:r>
            <a:endParaRPr kumimoji="0" lang="en-GB" sz="1400" b="0" i="0" u="none" strike="noStrike" kern="1200" cap="none" spc="0" normalizeH="0" baseline="30000" noProof="0" dirty="0">
              <a:ln>
                <a:noFill/>
              </a:ln>
              <a:solidFill>
                <a:srgbClr val="000000"/>
              </a:solidFill>
              <a:effectLst/>
              <a:uLnTx/>
              <a:uFillTx/>
              <a:latin typeface="Calibri" pitchFamily="34" charset="0"/>
              <a:ea typeface="MS PGothic"/>
              <a:cs typeface="Arial"/>
            </a:endParaRPr>
          </a:p>
        </p:txBody>
      </p:sp>
      <p:sp>
        <p:nvSpPr>
          <p:cNvPr id="3" name="TextBox 2">
            <a:extLst>
              <a:ext uri="{FF2B5EF4-FFF2-40B4-BE49-F238E27FC236}">
                <a16:creationId xmlns:a16="http://schemas.microsoft.com/office/drawing/2014/main" id="{C93F6AC7-4B13-4383-B940-A6CAFE2EFA03}"/>
              </a:ext>
            </a:extLst>
          </p:cNvPr>
          <p:cNvSpPr txBox="1"/>
          <p:nvPr/>
        </p:nvSpPr>
        <p:spPr>
          <a:xfrm>
            <a:off x="5205983" y="818054"/>
            <a:ext cx="4596384" cy="2631490"/>
          </a:xfrm>
          <a:prstGeom prst="rect">
            <a:avLst/>
          </a:prstGeom>
          <a:noFill/>
        </p:spPr>
        <p:txBody>
          <a:bodyPr wrap="square" rtlCol="0">
            <a:spAutoFit/>
          </a:bodyPr>
          <a:lstStyle/>
          <a:p>
            <a:endParaRPr lang="en-GB" sz="1100" dirty="0"/>
          </a:p>
          <a:p>
            <a:r>
              <a:rPr lang="en-GB" sz="1100" dirty="0"/>
              <a:t>The initial information about the Healthy Ageing Challenge Fund emerged as we were in the early stages of this project and had some influence on shaping the research programme.  </a:t>
            </a:r>
          </a:p>
          <a:p>
            <a:endParaRPr lang="en-GB" sz="1100" dirty="0"/>
          </a:p>
          <a:p>
            <a:r>
              <a:rPr lang="en-GB" sz="1100" dirty="0"/>
              <a:t>In particular it shaped our approach to understanding the age-friendly housing market in Scotland, the challenges to developing this market at scale and what role a demonstrator might play in the development of this market.</a:t>
            </a:r>
          </a:p>
          <a:p>
            <a:endParaRPr lang="en-GB" sz="1100" dirty="0"/>
          </a:p>
          <a:p>
            <a:r>
              <a:rPr lang="en-GB" sz="1100" dirty="0"/>
              <a:t>In due course there may be a number of parties in Scotland interested in submitting bids to the Healthy Ageing Challenge Fund.  </a:t>
            </a:r>
          </a:p>
          <a:p>
            <a:endParaRPr lang="en-GB" sz="1100" dirty="0"/>
          </a:p>
          <a:p>
            <a:r>
              <a:rPr lang="en-GB" sz="1100" dirty="0"/>
              <a:t>Scottish Enterprise is happy to make this report available to support any such bids from across Scotland.</a:t>
            </a:r>
          </a:p>
        </p:txBody>
      </p:sp>
    </p:spTree>
    <p:extLst>
      <p:ext uri="{BB962C8B-B14F-4D97-AF65-F5344CB8AC3E}">
        <p14:creationId xmlns:p14="http://schemas.microsoft.com/office/powerpoint/2010/main" val="11906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5" name="Rounded Rectangle 4"/>
          <p:cNvSpPr/>
          <p:nvPr/>
        </p:nvSpPr>
        <p:spPr>
          <a:xfrm>
            <a:off x="295274" y="276225"/>
            <a:ext cx="9507093" cy="3333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Calibri" pitchFamily="34" charset="0"/>
                <a:ea typeface="MS PGothic"/>
                <a:cs typeface="Arial"/>
              </a:rPr>
              <a:t>References</a:t>
            </a:r>
            <a:endParaRPr kumimoji="0" lang="en-GB" sz="1400" b="0" i="0" u="none" strike="noStrike" kern="1200" cap="none" spc="0" normalizeH="0" baseline="0" noProof="0" dirty="0">
              <a:ln>
                <a:noFill/>
              </a:ln>
              <a:solidFill>
                <a:srgbClr val="000000"/>
              </a:solidFill>
              <a:effectLst/>
              <a:uLnTx/>
              <a:uFillTx/>
              <a:latin typeface="Calibri" pitchFamily="34" charset="0"/>
              <a:ea typeface="MS PGothic"/>
              <a:cs typeface="Arial"/>
            </a:endParaRPr>
          </a:p>
        </p:txBody>
      </p:sp>
      <p:sp>
        <p:nvSpPr>
          <p:cNvPr id="1030" name="Rectangle 6"/>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a:endParaRPr>
          </a:p>
        </p:txBody>
      </p:sp>
      <p:sp>
        <p:nvSpPr>
          <p:cNvPr id="1031" name="Rectangle 7"/>
          <p:cNvSpPr>
            <a:spLocks noChangeArrowheads="1"/>
          </p:cNvSpPr>
          <p:nvPr/>
        </p:nvSpPr>
        <p:spPr bwMode="auto">
          <a:xfrm>
            <a:off x="0" y="790575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3" name="TextBox 2">
            <a:extLst>
              <a:ext uri="{FF2B5EF4-FFF2-40B4-BE49-F238E27FC236}">
                <a16:creationId xmlns:a16="http://schemas.microsoft.com/office/drawing/2014/main" id="{6CC392A3-AD57-497C-9C58-649140CB4548}"/>
              </a:ext>
            </a:extLst>
          </p:cNvPr>
          <p:cNvSpPr txBox="1"/>
          <p:nvPr/>
        </p:nvSpPr>
        <p:spPr>
          <a:xfrm>
            <a:off x="295274" y="731520"/>
            <a:ext cx="9507093" cy="6186309"/>
          </a:xfrm>
          <a:prstGeom prst="rect">
            <a:avLst/>
          </a:prstGeom>
          <a:noFill/>
        </p:spPr>
        <p:txBody>
          <a:bodyPr wrap="square" rtlCol="0">
            <a:spAutoFit/>
          </a:bodyPr>
          <a:lstStyle/>
          <a:p>
            <a:pPr marL="228600" indent="-228600">
              <a:buAutoNum type="arabicPeriod"/>
            </a:pPr>
            <a:r>
              <a:rPr lang="en-GB" sz="1100" dirty="0"/>
              <a:t>For </a:t>
            </a:r>
            <a:r>
              <a:rPr lang="en-GB" sz="1100" dirty="0" err="1"/>
              <a:t>AgeUK</a:t>
            </a:r>
            <a:r>
              <a:rPr lang="en-GB" sz="1100" dirty="0"/>
              <a:t> definition of Age Friendly Places see </a:t>
            </a:r>
            <a:r>
              <a:rPr lang="en-GB" sz="1100" dirty="0">
                <a:hlinkClick r:id="rId2"/>
              </a:rPr>
              <a:t>www.ageuk.org.uk</a:t>
            </a:r>
            <a:endParaRPr lang="en-GB" sz="1100" dirty="0"/>
          </a:p>
          <a:p>
            <a:pPr marL="228600" indent="-228600">
              <a:buAutoNum type="arabicPeriod"/>
            </a:pPr>
            <a:r>
              <a:rPr lang="en-GB" sz="1100" dirty="0"/>
              <a:t>World Health Organisation (2007) Global Age-friendly Cities: A Guide</a:t>
            </a:r>
          </a:p>
          <a:p>
            <a:pPr marL="228600" indent="-228600">
              <a:buAutoNum type="arabicPeriod"/>
            </a:pPr>
            <a:r>
              <a:rPr lang="en-GB" sz="1100" dirty="0" err="1"/>
              <a:t>Peine</a:t>
            </a:r>
            <a:r>
              <a:rPr lang="en-GB" sz="1100" dirty="0"/>
              <a:t>, A. and </a:t>
            </a:r>
            <a:r>
              <a:rPr lang="en-GB" sz="1100" dirty="0" err="1"/>
              <a:t>Arentshorst</a:t>
            </a:r>
            <a:r>
              <a:rPr lang="en-GB" sz="1100" dirty="0"/>
              <a:t>, M. (2016) Neighbourhoods of the Future (EU project) Final Report D4.2: Towards a European Reference Framework for Age-Friendly Housing</a:t>
            </a:r>
          </a:p>
          <a:p>
            <a:pPr marL="228600" indent="-228600">
              <a:buAutoNum type="arabicPeriod"/>
            </a:pPr>
            <a:r>
              <a:rPr lang="en-GB" sz="1100" dirty="0">
                <a:cs typeface="Arial" pitchFamily="34" charset="0"/>
              </a:rPr>
              <a:t>World Health Organisation (2016) Global strategy and action plan on ageing and health: Sixty-Ninth World Health Assembly</a:t>
            </a:r>
          </a:p>
          <a:p>
            <a:pPr marL="228600" indent="-228600">
              <a:buAutoNum type="arabicPeriod"/>
            </a:pPr>
            <a:r>
              <a:rPr lang="en-GB" sz="1100" dirty="0">
                <a:cs typeface="Arial" pitchFamily="34" charset="0"/>
              </a:rPr>
              <a:t>Government Office for Science (2016) Future of an Ageing Population: Foresight paper</a:t>
            </a:r>
          </a:p>
          <a:p>
            <a:pPr marL="228600" indent="-228600">
              <a:buFontTx/>
              <a:buAutoNum type="arabicPeriod"/>
            </a:pPr>
            <a:r>
              <a:rPr lang="en-GB" sz="1100" dirty="0">
                <a:cs typeface="Arial" pitchFamily="34" charset="0"/>
              </a:rPr>
              <a:t>National Records of Scotland (2017) Projected Population of Scotland (2016-based)</a:t>
            </a:r>
          </a:p>
          <a:p>
            <a:pPr marL="228600" indent="-228600">
              <a:buFontTx/>
              <a:buAutoNum type="arabicPeriod"/>
            </a:pPr>
            <a:r>
              <a:rPr lang="en-GB" sz="1100" dirty="0">
                <a:cs typeface="Arial" pitchFamily="34" charset="0"/>
              </a:rPr>
              <a:t>Housing Statistics for Scotland (2017) Key Trends Summary:  Scottish Government National Statistics publication</a:t>
            </a:r>
          </a:p>
          <a:p>
            <a:pPr marL="228600" indent="-228600">
              <a:buFontTx/>
              <a:buAutoNum type="arabicPeriod"/>
            </a:pPr>
            <a:r>
              <a:rPr lang="en-GB" sz="1100" dirty="0">
                <a:cs typeface="Arial" pitchFamily="34" charset="0"/>
              </a:rPr>
              <a:t>Audit Scotland (2013) Housing in Scotland</a:t>
            </a:r>
          </a:p>
          <a:p>
            <a:pPr marL="228600" indent="-228600">
              <a:buFontTx/>
              <a:buAutoNum type="arabicPeriod"/>
            </a:pPr>
            <a:r>
              <a:rPr lang="en-GB" sz="1100" dirty="0" err="1">
                <a:cs typeface="Arial" pitchFamily="34" charset="0"/>
              </a:rPr>
              <a:t>SPICe</a:t>
            </a:r>
            <a:r>
              <a:rPr lang="en-GB" sz="1100" dirty="0">
                <a:cs typeface="Arial" pitchFamily="34" charset="0"/>
              </a:rPr>
              <a:t> Briefing – Kate Berry (2016) Housing Supply Budget </a:t>
            </a:r>
          </a:p>
          <a:p>
            <a:pPr marL="228600" indent="-228600">
              <a:buFontTx/>
              <a:buAutoNum type="arabicPeriod"/>
            </a:pPr>
            <a:r>
              <a:rPr lang="en-GB" sz="1100" dirty="0">
                <a:cs typeface="Arial" pitchFamily="34" charset="0"/>
              </a:rPr>
              <a:t>Scottish Housing Market Review Q3 2017</a:t>
            </a:r>
          </a:p>
          <a:p>
            <a:pPr marL="228600" indent="-228600">
              <a:buFontTx/>
              <a:buAutoNum type="arabicPeriod"/>
            </a:pPr>
            <a:r>
              <a:rPr lang="en-GB" sz="1100" dirty="0">
                <a:cs typeface="Arial" pitchFamily="34" charset="0"/>
              </a:rPr>
              <a:t>Government Office for Science (2014) Future of an Ageing Population: Evidence Review paper: Judith Torrington “What developments in the built environment will support the adaptation and future proofing of homes and local neighbourhoods so that people can age well in place over the life course, stay safe and maintain independent lives?”</a:t>
            </a:r>
          </a:p>
          <a:p>
            <a:pPr marL="228600" indent="-228600">
              <a:buFontTx/>
              <a:buAutoNum type="arabicPeriod"/>
            </a:pPr>
            <a:r>
              <a:rPr lang="en-GB" sz="1100" dirty="0">
                <a:cs typeface="Arial" pitchFamily="34" charset="0"/>
              </a:rPr>
              <a:t>British Property Federation (2017) Unlocking the benefits and potential of build to rent</a:t>
            </a:r>
          </a:p>
          <a:p>
            <a:pPr marL="228600" indent="-228600">
              <a:buFontTx/>
              <a:buAutoNum type="arabicPeriod"/>
            </a:pPr>
            <a:r>
              <a:rPr lang="en-GB" sz="1100" dirty="0" err="1">
                <a:cs typeface="Arial" pitchFamily="34" charset="0"/>
              </a:rPr>
              <a:t>Rettie</a:t>
            </a:r>
            <a:r>
              <a:rPr lang="en-GB" sz="1100" dirty="0">
                <a:cs typeface="Arial" pitchFamily="34" charset="0"/>
              </a:rPr>
              <a:t>: Build to Rent in Scotland Market Briefing (Summer 2017)</a:t>
            </a:r>
          </a:p>
          <a:p>
            <a:pPr marL="228600" indent="-228600">
              <a:buFontTx/>
              <a:buAutoNum type="arabicPeriod"/>
            </a:pPr>
            <a:r>
              <a:rPr lang="en-GB" sz="1100" dirty="0">
                <a:cs typeface="Arial" pitchFamily="34" charset="0"/>
              </a:rPr>
              <a:t>AT Today Magazine (27 July 2017) – Fit Homes the key to independent living </a:t>
            </a:r>
            <a:r>
              <a:rPr lang="en-GB" sz="1100" dirty="0">
                <a:cs typeface="Arial" pitchFamily="34" charset="0"/>
                <a:hlinkClick r:id="rId3"/>
              </a:rPr>
              <a:t>www.attoday.co.uk</a:t>
            </a:r>
            <a:endParaRPr lang="en-GB" sz="1100" dirty="0">
              <a:cs typeface="Arial" pitchFamily="34" charset="0"/>
            </a:endParaRPr>
          </a:p>
          <a:p>
            <a:pPr marL="228600" indent="-228600">
              <a:buFontTx/>
              <a:buAutoNum type="arabicPeriod"/>
            </a:pPr>
            <a:r>
              <a:rPr lang="en-GB" sz="1100" dirty="0">
                <a:cs typeface="Arial" pitchFamily="34" charset="0"/>
              </a:rPr>
              <a:t>NYC Department for the Aging : Aging in Place Guide for Building Owners</a:t>
            </a:r>
          </a:p>
          <a:p>
            <a:pPr marL="228600" indent="-228600">
              <a:buFontTx/>
              <a:buAutoNum type="arabicPeriod"/>
            </a:pPr>
            <a:r>
              <a:rPr lang="en-GB" sz="1100" dirty="0">
                <a:cs typeface="Arial" pitchFamily="34" charset="0"/>
                <a:hlinkClick r:id="rId4"/>
              </a:rPr>
              <a:t>www.Liverpool.gov.uk/housing/fuel-poverty-and-energy-efficiency</a:t>
            </a:r>
            <a:endParaRPr lang="en-GB" sz="1100" dirty="0">
              <a:cs typeface="Arial" pitchFamily="34" charset="0"/>
            </a:endParaRPr>
          </a:p>
          <a:p>
            <a:pPr marL="228600" indent="-228600">
              <a:buFontTx/>
              <a:buAutoNum type="arabicPeriod"/>
            </a:pPr>
            <a:r>
              <a:rPr lang="en-GB" sz="1100" dirty="0">
                <a:cs typeface="Arial" pitchFamily="34" charset="0"/>
              </a:rPr>
              <a:t>Iowa city inter-generational housing: iowacitycohousing.org</a:t>
            </a:r>
          </a:p>
          <a:p>
            <a:pPr marL="228600" indent="-228600">
              <a:buFontTx/>
              <a:buAutoNum type="arabicPeriod"/>
            </a:pPr>
            <a:r>
              <a:rPr lang="en-GB" sz="1100" dirty="0">
                <a:cs typeface="Arial" pitchFamily="34" charset="0"/>
              </a:rPr>
              <a:t>Office for National Statistics (2015) Main results from the Wealth and Assets Survey: July 2012 to June 2014</a:t>
            </a:r>
          </a:p>
          <a:p>
            <a:pPr marL="228600" indent="-228600">
              <a:buFontTx/>
              <a:buAutoNum type="arabicPeriod"/>
            </a:pPr>
            <a:r>
              <a:rPr lang="en-GB" sz="1100" dirty="0" err="1">
                <a:cs typeface="Arial" pitchFamily="34" charset="0"/>
              </a:rPr>
              <a:t>AgeUK</a:t>
            </a:r>
            <a:r>
              <a:rPr lang="en-GB" sz="1100" dirty="0">
                <a:cs typeface="Arial" pitchFamily="34" charset="0"/>
              </a:rPr>
              <a:t> report : </a:t>
            </a:r>
            <a:r>
              <a:rPr lang="en-GB" sz="1100" dirty="0">
                <a:cs typeface="Arial" pitchFamily="34" charset="0"/>
                <a:hlinkClick r:id="rId2"/>
              </a:rPr>
              <a:t>www.ageuk.org.uk</a:t>
            </a:r>
            <a:endParaRPr lang="en-GB" sz="1100" dirty="0">
              <a:cs typeface="Arial" pitchFamily="34" charset="0"/>
            </a:endParaRPr>
          </a:p>
          <a:p>
            <a:pPr marL="228600" indent="-228600">
              <a:buFontTx/>
              <a:buAutoNum type="arabicPeriod"/>
            </a:pPr>
            <a:r>
              <a:rPr lang="en-GB" sz="1100" dirty="0">
                <a:cs typeface="Arial" pitchFamily="34" charset="0"/>
              </a:rPr>
              <a:t>Centre for Economics and Business Research report for Saga (2014) : Consumer spending: Key trends among the over 50s.</a:t>
            </a:r>
          </a:p>
          <a:p>
            <a:pPr marL="228600" indent="-228600">
              <a:buFontTx/>
              <a:buAutoNum type="arabicPeriod"/>
            </a:pPr>
            <a:r>
              <a:rPr lang="en-GB" sz="1100" dirty="0">
                <a:cs typeface="Arial" pitchFamily="34" charset="0"/>
              </a:rPr>
              <a:t>OECD (2015) Pensions at a Glance 2015 </a:t>
            </a:r>
          </a:p>
          <a:p>
            <a:pPr marL="228600" indent="-228600">
              <a:buFontTx/>
              <a:buAutoNum type="arabicPeriod"/>
            </a:pPr>
            <a:r>
              <a:rPr lang="en-GB" sz="1100" dirty="0">
                <a:cs typeface="Arial" pitchFamily="34" charset="0"/>
              </a:rPr>
              <a:t>PwC Golden Age Index (2017) The potential $2 trillion prize from longer working lives</a:t>
            </a:r>
          </a:p>
          <a:p>
            <a:pPr marL="228600" indent="-228600">
              <a:buFontTx/>
              <a:buAutoNum type="arabicPeriod"/>
            </a:pPr>
            <a:r>
              <a:rPr lang="en-GB" sz="1100" dirty="0">
                <a:cs typeface="Arial" pitchFamily="34" charset="0"/>
              </a:rPr>
              <a:t>ONS (2016) Regional labour market: March 2016</a:t>
            </a:r>
          </a:p>
          <a:p>
            <a:pPr marL="228600" indent="-228600">
              <a:buFontTx/>
              <a:buAutoNum type="arabicPeriod"/>
            </a:pPr>
            <a:r>
              <a:rPr lang="en-GB" sz="1100" dirty="0">
                <a:cs typeface="Arial" pitchFamily="34" charset="0"/>
              </a:rPr>
              <a:t>Bennet, KM (2015) Foresight evidence review emotional and personal resilience through life</a:t>
            </a:r>
          </a:p>
          <a:p>
            <a:pPr marL="228600" indent="-228600">
              <a:buFontTx/>
              <a:buAutoNum type="arabicPeriod"/>
            </a:pPr>
            <a:r>
              <a:rPr lang="en-GB" sz="1100" dirty="0">
                <a:cs typeface="Arial" pitchFamily="34" charset="0"/>
              </a:rPr>
              <a:t>Waddell, G and </a:t>
            </a:r>
            <a:r>
              <a:rPr lang="en-GB" sz="1100" dirty="0" err="1">
                <a:cs typeface="Arial" pitchFamily="34" charset="0"/>
              </a:rPr>
              <a:t>Kurton</a:t>
            </a:r>
            <a:r>
              <a:rPr lang="en-GB" sz="1100" dirty="0">
                <a:cs typeface="Arial" pitchFamily="34" charset="0"/>
              </a:rPr>
              <a:t>, AK (2006) Is work good for your health and wellbeing?</a:t>
            </a:r>
          </a:p>
          <a:p>
            <a:pPr marL="228600" indent="-228600">
              <a:buFontTx/>
              <a:buAutoNum type="arabicPeriod"/>
            </a:pPr>
            <a:r>
              <a:rPr lang="en-GB" sz="1100" dirty="0">
                <a:cs typeface="Arial" pitchFamily="34" charset="0"/>
              </a:rPr>
              <a:t>Audit Scotland (2014) : Reshaping care for older people</a:t>
            </a:r>
          </a:p>
          <a:p>
            <a:pPr marL="228600" indent="-228600">
              <a:buFontTx/>
              <a:buAutoNum type="arabicPeriod"/>
            </a:pPr>
            <a:r>
              <a:rPr lang="en-GB" sz="1100" dirty="0"/>
              <a:t>Craig J, Murray A, Mitchell S, Clark S, Saunders L, </a:t>
            </a:r>
            <a:r>
              <a:rPr lang="en-GB" sz="1100" dirty="0" err="1"/>
              <a:t>Burleigh</a:t>
            </a:r>
            <a:r>
              <a:rPr lang="en-GB" sz="1100" dirty="0"/>
              <a:t> E (2013). The high cost to health and social care of managing falls in older adults living in the community in Scotland. Scot Med J 2013 Nov; 58 (4)</a:t>
            </a:r>
            <a:endParaRPr lang="en-GB" sz="1100" dirty="0">
              <a:cs typeface="Arial" pitchFamily="34" charset="0"/>
            </a:endParaRPr>
          </a:p>
          <a:p>
            <a:pPr marL="228600" indent="-228600">
              <a:buFontTx/>
              <a:buAutoNum type="arabicPeriod"/>
            </a:pPr>
            <a:r>
              <a:rPr lang="en-GB" sz="1100" dirty="0">
                <a:cs typeface="Arial" pitchFamily="34" charset="0"/>
              </a:rPr>
              <a:t>Nuffield Trust (2014) Health spending per head by country of the UK : </a:t>
            </a:r>
            <a:r>
              <a:rPr lang="en-GB" sz="1100" dirty="0">
                <a:cs typeface="Arial" pitchFamily="34" charset="0"/>
                <a:hlinkClick r:id="rId5"/>
              </a:rPr>
              <a:t>www.nuffieldtrust.org.uk</a:t>
            </a:r>
            <a:endParaRPr lang="en-GB" sz="1100" dirty="0">
              <a:cs typeface="Arial" pitchFamily="34" charset="0"/>
            </a:endParaRPr>
          </a:p>
          <a:p>
            <a:pPr marL="228600" indent="-228600">
              <a:buFontTx/>
              <a:buAutoNum type="arabicPeriod"/>
            </a:pPr>
            <a:r>
              <a:rPr lang="en-GB" sz="1100" dirty="0">
                <a:cs typeface="Arial" pitchFamily="34" charset="0"/>
              </a:rPr>
              <a:t>The Guardian (1 Feb 2016) Ageing Britain – two-fifths of NHS budget is spent on the over-65s :  </a:t>
            </a:r>
            <a:r>
              <a:rPr lang="en-GB" sz="1100" dirty="0">
                <a:cs typeface="Arial" pitchFamily="34" charset="0"/>
                <a:hlinkClick r:id="rId6"/>
              </a:rPr>
              <a:t>www.theguardian.com</a:t>
            </a:r>
            <a:endParaRPr lang="en-GB" sz="1100" dirty="0">
              <a:cs typeface="Arial" pitchFamily="34" charset="0"/>
            </a:endParaRPr>
          </a:p>
          <a:p>
            <a:pPr marL="228600" indent="-228600">
              <a:buFontTx/>
              <a:buAutoNum type="arabicPeriod"/>
            </a:pPr>
            <a:r>
              <a:rPr lang="en-GB" sz="1100" dirty="0">
                <a:cs typeface="Arial" pitchFamily="34" charset="0"/>
              </a:rPr>
              <a:t>Healthy Ageing Challenge </a:t>
            </a:r>
            <a:r>
              <a:rPr lang="en-GB" sz="1100" dirty="0">
                <a:cs typeface="Arial" pitchFamily="34" charset="0"/>
                <a:hlinkClick r:id="rId7"/>
              </a:rPr>
              <a:t>www.ukri.org/innovation/industrial-strategy-challenge-fund/healthy-ageing/</a:t>
            </a:r>
            <a:endParaRPr lang="en-GB" sz="1100" dirty="0">
              <a:cs typeface="Arial" pitchFamily="34" charset="0"/>
            </a:endParaRPr>
          </a:p>
          <a:p>
            <a:endParaRPr lang="en-GB" sz="1100" dirty="0">
              <a:cs typeface="Arial" pitchFamily="34" charset="0"/>
            </a:endParaRPr>
          </a:p>
          <a:p>
            <a:endParaRPr lang="en-GB" sz="1100" dirty="0"/>
          </a:p>
        </p:txBody>
      </p:sp>
    </p:spTree>
    <p:extLst>
      <p:ext uri="{BB962C8B-B14F-4D97-AF65-F5344CB8AC3E}">
        <p14:creationId xmlns:p14="http://schemas.microsoft.com/office/powerpoint/2010/main" val="17440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5" name="Rounded Rectangle 4"/>
          <p:cNvSpPr/>
          <p:nvPr/>
        </p:nvSpPr>
        <p:spPr>
          <a:xfrm>
            <a:off x="295275" y="117729"/>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itchFamily="34" charset="0"/>
                <a:ea typeface="MS PGothic"/>
                <a:cs typeface="Arial"/>
              </a:rPr>
              <a:t>Executive Summary</a:t>
            </a:r>
          </a:p>
        </p:txBody>
      </p:sp>
      <p:sp>
        <p:nvSpPr>
          <p:cNvPr id="6" name="TextBox 5"/>
          <p:cNvSpPr txBox="1"/>
          <p:nvPr/>
        </p:nvSpPr>
        <p:spPr>
          <a:xfrm>
            <a:off x="134112" y="792480"/>
            <a:ext cx="5142738" cy="5893921"/>
          </a:xfrm>
          <a:prstGeom prst="rect">
            <a:avLst/>
          </a:prstGeom>
          <a:noFill/>
        </p:spPr>
        <p:txBody>
          <a:bodyPr wrap="square" rtlCol="0">
            <a:spAutoFit/>
          </a:bodyPr>
          <a:lstStyle/>
          <a:p>
            <a:pPr lvl="0"/>
            <a:r>
              <a:rPr lang="en-GB" sz="1100" dirty="0">
                <a:solidFill>
                  <a:srgbClr val="000000"/>
                </a:solidFill>
                <a:cs typeface="Arial"/>
              </a:rPr>
              <a:t>Scotland’s population is ageing in line with UK, European and global trends. </a:t>
            </a:r>
            <a:r>
              <a:rPr lang="en-GB" sz="1100" dirty="0">
                <a:cs typeface="Arial" pitchFamily="34" charset="0"/>
              </a:rPr>
              <a:t>Currently 0.97 million people in Scotland are aged 65+ (1 in 6 of the population).  By 2041, this is projected to rise to 1.47 million (1 in 4).  </a:t>
            </a:r>
          </a:p>
          <a:p>
            <a:pPr lvl="0"/>
            <a:endParaRPr lang="en-GB" sz="1100" dirty="0">
              <a:cs typeface="Arial" pitchFamily="34" charset="0"/>
            </a:endParaRPr>
          </a:p>
          <a:p>
            <a:pPr lvl="0"/>
            <a:r>
              <a:rPr lang="en-GB" sz="1100" dirty="0">
                <a:cs typeface="Arial" pitchFamily="34" charset="0"/>
              </a:rPr>
              <a:t>This changing demographic will bring challenges and opportunities.  One of the biggest challenges will be how to support more older people to remain active and productive and enjoy longer, healthy independent lifestyles. Creating </a:t>
            </a:r>
            <a:r>
              <a:rPr lang="en-GB" sz="1100" b="1" dirty="0">
                <a:cs typeface="Arial" pitchFamily="34" charset="0"/>
              </a:rPr>
              <a:t>age friendly places </a:t>
            </a:r>
            <a:r>
              <a:rPr lang="en-GB" sz="1100" dirty="0">
                <a:cs typeface="Arial" pitchFamily="34" charset="0"/>
              </a:rPr>
              <a:t>across urban and rural Scotland could help address this challenge if it can be done at sufficient scale to meet growing future demand.</a:t>
            </a:r>
          </a:p>
          <a:p>
            <a:pPr lvl="0"/>
            <a:endParaRPr lang="en-GB" sz="1100" dirty="0">
              <a:cs typeface="Arial" pitchFamily="34" charset="0"/>
            </a:endParaRPr>
          </a:p>
          <a:p>
            <a:pPr lvl="0" algn="ctr"/>
            <a:r>
              <a:rPr lang="en-GB" sz="1400" dirty="0">
                <a:solidFill>
                  <a:srgbClr val="0070C0"/>
                </a:solidFill>
                <a:cs typeface="Arial" pitchFamily="34" charset="0"/>
              </a:rPr>
              <a:t>Age Friendly Housing</a:t>
            </a:r>
          </a:p>
          <a:p>
            <a:pPr lvl="0"/>
            <a:endParaRPr lang="en-GB" sz="1100" dirty="0">
              <a:cs typeface="Arial" pitchFamily="34" charset="0"/>
            </a:endParaRPr>
          </a:p>
          <a:p>
            <a:pPr lvl="0"/>
            <a:r>
              <a:rPr lang="en-GB" sz="1100" dirty="0">
                <a:cs typeface="Arial" pitchFamily="34" charset="0"/>
              </a:rPr>
              <a:t>Suitable, good quality housing can significantly improve life in older age, while unsuitable housing can be the source of multiple problems and costs.  Poor quality housing across the UK costs the NHS an estimated £2.5bn per year.  </a:t>
            </a:r>
          </a:p>
          <a:p>
            <a:pPr lvl="0"/>
            <a:r>
              <a:rPr lang="en-GB" sz="1100" dirty="0">
                <a:cs typeface="Arial" pitchFamily="34" charset="0"/>
              </a:rPr>
              <a:t>Well designed homes that can adapt to people’s changing needs as they age have a number of benefits:  including reducing demand on emergency health and care services and enabling individuals to work more flexibly in later life.</a:t>
            </a:r>
          </a:p>
          <a:p>
            <a:pPr lvl="0"/>
            <a:endParaRPr lang="en-GB" sz="1100" dirty="0">
              <a:cs typeface="Arial" pitchFamily="34" charset="0"/>
            </a:endParaRPr>
          </a:p>
          <a:p>
            <a:pPr lvl="0"/>
            <a:r>
              <a:rPr lang="en-GB" sz="1100" dirty="0">
                <a:cs typeface="Arial" pitchFamily="34" charset="0"/>
              </a:rPr>
              <a:t>The vast majority (90%) of older people in Scotland live in mainstream housing in their existing communities and want to remain there.  Therefore an integrated, holistic approach that adapts homes and neighbourhoods to make them more age-friendly, combining supportive technologies and innovations in the delivery of health and social care services at home, could support healthy, active ageing.  </a:t>
            </a:r>
          </a:p>
          <a:p>
            <a:pPr lvl="0"/>
            <a:endParaRPr lang="en-GB" sz="1100" dirty="0">
              <a:cs typeface="Arial" pitchFamily="34" charset="0"/>
            </a:endParaRPr>
          </a:p>
          <a:p>
            <a:pPr lvl="0"/>
            <a:r>
              <a:rPr lang="en-GB" sz="1100" dirty="0">
                <a:cs typeface="Arial" pitchFamily="34" charset="0"/>
              </a:rPr>
              <a:t>Scotland’s 2.5 million housing stock is 58% owner-occupied and 38% rented.  The rented sector is split fairly evenly between private rental (15%), local authorities (12%) and housing associations (11%).  The Scottish Government has set a target to build 10,000 affordable new homes per annum.  </a:t>
            </a:r>
          </a:p>
          <a:p>
            <a:pPr lvl="0"/>
            <a:endParaRPr lang="en-GB" sz="1100" dirty="0">
              <a:cs typeface="Arial" pitchFamily="34" charset="0"/>
            </a:endParaRPr>
          </a:p>
          <a:p>
            <a:pPr lvl="0"/>
            <a:r>
              <a:rPr lang="en-GB" sz="1100" dirty="0">
                <a:cs typeface="Arial" pitchFamily="34" charset="0"/>
              </a:rPr>
              <a:t>Hence there is a range of stakeholders with an interest in how the housing sector in Scotland needs to adapt to meet the changing demands of an ageing population, from individual homeowners and private landlords, builders and developers, through to local and national governments.  </a:t>
            </a:r>
          </a:p>
        </p:txBody>
      </p:sp>
      <p:sp>
        <p:nvSpPr>
          <p:cNvPr id="2" name="TextBox 1">
            <a:extLst>
              <a:ext uri="{FF2B5EF4-FFF2-40B4-BE49-F238E27FC236}">
                <a16:creationId xmlns:a16="http://schemas.microsoft.com/office/drawing/2014/main" id="{413F2EDE-FED3-4D03-BB08-1C93747D9C23}"/>
              </a:ext>
            </a:extLst>
          </p:cNvPr>
          <p:cNvSpPr txBox="1"/>
          <p:nvPr/>
        </p:nvSpPr>
        <p:spPr>
          <a:xfrm>
            <a:off x="5276850" y="-85343"/>
            <a:ext cx="4562476" cy="6740307"/>
          </a:xfrm>
          <a:prstGeom prst="rect">
            <a:avLst/>
          </a:prstGeom>
          <a:noFill/>
        </p:spPr>
        <p:txBody>
          <a:bodyPr wrap="square" rtlCol="0">
            <a:spAutoFit/>
          </a:bodyPr>
          <a:lstStyle/>
          <a:p>
            <a:pPr algn="ctr"/>
            <a:endParaRPr lang="en-GB" sz="1100" dirty="0">
              <a:solidFill>
                <a:srgbClr val="0070C0"/>
              </a:solidFill>
              <a:cs typeface="Arial" pitchFamily="34" charset="0"/>
            </a:endParaRPr>
          </a:p>
          <a:p>
            <a:r>
              <a:rPr lang="en-GB" sz="1100" dirty="0">
                <a:cs typeface="Arial" pitchFamily="34" charset="0"/>
              </a:rPr>
              <a:t>Potential ways to meet changing demand for housing could include:</a:t>
            </a:r>
          </a:p>
          <a:p>
            <a:pPr marL="171450" indent="-171450">
              <a:buFont typeface="Arial" panose="020B0604020202020204" pitchFamily="34" charset="0"/>
              <a:buChar char="•"/>
            </a:pPr>
            <a:r>
              <a:rPr lang="en-GB" sz="1100" dirty="0">
                <a:cs typeface="Arial" pitchFamily="34" charset="0"/>
              </a:rPr>
              <a:t>Ensuring that existing housing stock is appropriate and adaptable</a:t>
            </a:r>
          </a:p>
          <a:p>
            <a:pPr marL="171450" indent="-171450">
              <a:buFont typeface="Arial" panose="020B0604020202020204" pitchFamily="34" charset="0"/>
              <a:buChar char="•"/>
            </a:pPr>
            <a:r>
              <a:rPr lang="en-GB" sz="1100" dirty="0">
                <a:cs typeface="Arial" pitchFamily="34" charset="0"/>
              </a:rPr>
              <a:t>Building new suitable homes: both specialised and mainstream</a:t>
            </a:r>
          </a:p>
          <a:p>
            <a:pPr marL="171450" indent="-171450">
              <a:buFont typeface="Arial" panose="020B0604020202020204" pitchFamily="34" charset="0"/>
              <a:buChar char="•"/>
            </a:pPr>
            <a:r>
              <a:rPr lang="en-GB" sz="1100" dirty="0">
                <a:cs typeface="Arial" pitchFamily="34" charset="0"/>
              </a:rPr>
              <a:t>Helping people to move to a home that is appropriate for them</a:t>
            </a:r>
          </a:p>
          <a:p>
            <a:pPr marL="171450" indent="-171450">
              <a:buFont typeface="Arial" panose="020B0604020202020204" pitchFamily="34" charset="0"/>
              <a:buChar char="•"/>
            </a:pPr>
            <a:endParaRPr lang="en-GB" sz="1100" dirty="0">
              <a:cs typeface="Arial" pitchFamily="34" charset="0"/>
            </a:endParaRPr>
          </a:p>
          <a:p>
            <a:r>
              <a:rPr lang="en-GB" sz="1100" dirty="0">
                <a:cs typeface="Arial" pitchFamily="34" charset="0"/>
              </a:rPr>
              <a:t>However there are challenges with each of these.  The construction sector is investing in a range of innovative home building solutions to address these challenges and meet the changing demand, including:</a:t>
            </a:r>
          </a:p>
          <a:p>
            <a:pPr marL="171450" indent="-171450">
              <a:buFont typeface="Arial" panose="020B0604020202020204" pitchFamily="34" charset="0"/>
              <a:buChar char="•"/>
            </a:pPr>
            <a:r>
              <a:rPr lang="en-GB" sz="1100" dirty="0">
                <a:cs typeface="Arial" pitchFamily="34" charset="0"/>
              </a:rPr>
              <a:t>Off site manufacturing to increase the speed and efficiency of housebuilding and improve productivity.  </a:t>
            </a:r>
          </a:p>
          <a:p>
            <a:pPr marL="171450" indent="-171450">
              <a:buFont typeface="Arial" panose="020B0604020202020204" pitchFamily="34" charset="0"/>
              <a:buChar char="•"/>
            </a:pPr>
            <a:r>
              <a:rPr lang="en-GB" sz="1100" dirty="0">
                <a:cs typeface="Arial" pitchFamily="34" charset="0"/>
              </a:rPr>
              <a:t>More use of automation and digital construction, often referred to as BIM (Building Information Modelling) which could enable older residents to customise their new build homes direct to the factory</a:t>
            </a:r>
          </a:p>
          <a:p>
            <a:pPr marL="171450" indent="-171450">
              <a:buFont typeface="Arial" panose="020B0604020202020204" pitchFamily="34" charset="0"/>
              <a:buChar char="•"/>
            </a:pPr>
            <a:r>
              <a:rPr lang="en-GB" sz="1100" dirty="0">
                <a:cs typeface="Arial" pitchFamily="34" charset="0"/>
              </a:rPr>
              <a:t>The emergence of the Build-to-Rent (BTR) business model in the UK market, including affordable BTR which could perhaps be applied to creating affordable age friendly apartments as part of the overall mix of private rental sector options in Scotland.</a:t>
            </a:r>
          </a:p>
          <a:p>
            <a:pPr marL="171450" indent="-171450">
              <a:buFont typeface="Arial" panose="020B0604020202020204" pitchFamily="34" charset="0"/>
              <a:buChar char="•"/>
            </a:pPr>
            <a:endParaRPr lang="en-GB" sz="1100" dirty="0">
              <a:cs typeface="Arial" pitchFamily="34" charset="0"/>
            </a:endParaRPr>
          </a:p>
          <a:p>
            <a:r>
              <a:rPr lang="en-GB" sz="1100" dirty="0">
                <a:cs typeface="Arial" pitchFamily="34" charset="0"/>
              </a:rPr>
              <a:t>Overall there is a lack of inspiring good practice to demonstrate what age friendly homes could look like in a mainstream context and hardly any examples of the multi-sector collaborations that will be essential to deliver the integrated mix of products and services to create the type of age friendly place that will support longer, healthy independent living.</a:t>
            </a:r>
          </a:p>
          <a:p>
            <a:endParaRPr lang="en-GB" sz="1100" dirty="0">
              <a:cs typeface="Arial" pitchFamily="34" charset="0"/>
            </a:endParaRPr>
          </a:p>
          <a:p>
            <a:pPr algn="ctr"/>
            <a:r>
              <a:rPr lang="en-GB" sz="1400" dirty="0">
                <a:solidFill>
                  <a:srgbClr val="0070C0"/>
                </a:solidFill>
                <a:cs typeface="Arial" pitchFamily="34" charset="0"/>
              </a:rPr>
              <a:t>Increased wealth and spending power</a:t>
            </a:r>
          </a:p>
          <a:p>
            <a:endParaRPr lang="en-GB" sz="1100" dirty="0">
              <a:cs typeface="Arial" pitchFamily="34" charset="0"/>
            </a:endParaRPr>
          </a:p>
          <a:p>
            <a:r>
              <a:rPr lang="en-GB" sz="1100" dirty="0">
                <a:cs typeface="Arial" pitchFamily="34" charset="0"/>
              </a:rPr>
              <a:t>Whilst there is real diversity of incomes, wealth and spending power amongst older people, overall the 60+ age group is accumulating wealth and has increasing spending power. Home ownership in this group is high.  For example, in Scotland’s 60+ age group, 64% own their homes outright and have no mortgage debt.  </a:t>
            </a:r>
          </a:p>
          <a:p>
            <a:endParaRPr lang="en-GB" sz="1100" dirty="0">
              <a:cs typeface="Arial" pitchFamily="34" charset="0"/>
            </a:endParaRPr>
          </a:p>
          <a:p>
            <a:r>
              <a:rPr lang="en-GB" sz="1100" dirty="0">
                <a:cs typeface="Arial" pitchFamily="34" charset="0"/>
              </a:rPr>
              <a:t>Older people will make up a steadily growing share of consumer markets over the coming decades, creating new commercial opportunities for targeted products and services across a range of sectors including home improvements, construction, digital technologies, tourism, healthcare, financial services and food &amp; drink, across Scottish, UK and global markets.  </a:t>
            </a:r>
            <a:endParaRPr lang="en-GB" sz="1100" dirty="0"/>
          </a:p>
        </p:txBody>
      </p:sp>
    </p:spTree>
    <p:extLst>
      <p:ext uri="{BB962C8B-B14F-4D97-AF65-F5344CB8AC3E}">
        <p14:creationId xmlns:p14="http://schemas.microsoft.com/office/powerpoint/2010/main" val="360817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6" name="TextBox 5"/>
          <p:cNvSpPr txBox="1"/>
          <p:nvPr/>
        </p:nvSpPr>
        <p:spPr>
          <a:xfrm>
            <a:off x="97536" y="1"/>
            <a:ext cx="5284090" cy="6617196"/>
          </a:xfrm>
          <a:prstGeom prst="rect">
            <a:avLst/>
          </a:prstGeom>
          <a:noFill/>
        </p:spPr>
        <p:txBody>
          <a:bodyPr wrap="square" rtlCol="0">
            <a:spAutoFit/>
          </a:bodyPr>
          <a:lstStyle/>
          <a:p>
            <a:pPr lvl="0"/>
            <a:endParaRPr lang="en-GB" sz="1100" dirty="0">
              <a:cs typeface="Arial" pitchFamily="34" charset="0"/>
            </a:endParaRPr>
          </a:p>
          <a:p>
            <a:pPr algn="ctr"/>
            <a:r>
              <a:rPr lang="en-GB" sz="1400" dirty="0">
                <a:solidFill>
                  <a:srgbClr val="0070C0"/>
                </a:solidFill>
                <a:cs typeface="Arial" pitchFamily="34" charset="0"/>
              </a:rPr>
              <a:t>Longer working lives</a:t>
            </a:r>
            <a:endParaRPr lang="en-GB" sz="1400" dirty="0">
              <a:cs typeface="Arial" pitchFamily="34" charset="0"/>
            </a:endParaRPr>
          </a:p>
          <a:p>
            <a:endParaRPr lang="en-GB" sz="1100" dirty="0">
              <a:cs typeface="Arial" pitchFamily="34" charset="0"/>
            </a:endParaRPr>
          </a:p>
          <a:p>
            <a:r>
              <a:rPr lang="en-GB" sz="1100" dirty="0">
                <a:cs typeface="Arial" pitchFamily="34" charset="0"/>
              </a:rPr>
              <a:t>As the population ages, so will the UK workforce.  The productivity and economic success of the UK will increasingly be tied to that of older workers.  Enabling people to work for longer will help society to support growing numbers of dependents, while providing individuals with the financial and mental resources needed for increasingly long retirements.  Working lives are already getting longer with older workers making an increasingly important economic contribution as well as enjoying the non-financial benefits of increased resilience and improved health and wellbeing attributed to working longer.  However there are variations across the UK and Scotland has one of the lowest rates of men aged 65+ in employment.  In all UK regions, the employment for men in this age group is higher than women.  These variations raise concerns about the extent to which the whole UK can achieve the benefits of longer working lives.</a:t>
            </a:r>
            <a:endParaRPr lang="en-GB" sz="1100" dirty="0">
              <a:solidFill>
                <a:srgbClr val="000000"/>
              </a:solidFill>
              <a:cs typeface="Arial" pitchFamily="34" charset="0"/>
            </a:endParaRPr>
          </a:p>
          <a:p>
            <a:endParaRPr lang="en-GB" sz="1100" dirty="0">
              <a:solidFill>
                <a:srgbClr val="000000"/>
              </a:solidFill>
              <a:latin typeface="Calibri" panose="020F0502020204030204"/>
              <a:cs typeface="Arial" pitchFamily="34" charset="0"/>
            </a:endParaRPr>
          </a:p>
          <a:p>
            <a:pPr algn="ctr"/>
            <a:r>
              <a:rPr lang="en-GB" sz="1400" dirty="0">
                <a:solidFill>
                  <a:srgbClr val="0070C0"/>
                </a:solidFill>
                <a:cs typeface="Arial" pitchFamily="34" charset="0"/>
              </a:rPr>
              <a:t>Healthy ageing</a:t>
            </a:r>
            <a:endParaRPr lang="en-GB" sz="1400" dirty="0">
              <a:cs typeface="Arial" pitchFamily="34" charset="0"/>
            </a:endParaRPr>
          </a:p>
          <a:p>
            <a:pPr lvl="0"/>
            <a:endParaRPr lang="en-GB" sz="1100" dirty="0">
              <a:cs typeface="Arial" pitchFamily="34" charset="0"/>
            </a:endParaRPr>
          </a:p>
          <a:p>
            <a:pPr lvl="0"/>
            <a:r>
              <a:rPr lang="en-GB" sz="1100" dirty="0">
                <a:cs typeface="Arial" pitchFamily="34" charset="0"/>
              </a:rPr>
              <a:t>Maintaining good health is a major factor in enabling longer, active, productive and independent living.  However in Scotland longevity is not currently being matched by healthy ageing.  More people are having to manage multiple long-term health conditions as they grow older, such as chronic obstructive pulmonary disease (COPD), heart failure, diabetes and hypertension.  If this trend continues it will result in a long-term increase in demand for Scotland’s health and social care services, resulting in significant pressure on the health budget. </a:t>
            </a:r>
          </a:p>
          <a:p>
            <a:pPr lvl="0"/>
            <a:endParaRPr lang="en-GB" sz="1100" dirty="0">
              <a:cs typeface="Arial" pitchFamily="34" charset="0"/>
            </a:endParaRPr>
          </a:p>
          <a:p>
            <a:pPr lvl="0"/>
            <a:r>
              <a:rPr lang="en-GB" sz="1100" dirty="0">
                <a:cs typeface="Arial" pitchFamily="34" charset="0"/>
              </a:rPr>
              <a:t>In Scotland, around one-third of people over 65 years and living in the community fall at least once a year.  The annual cost to health and social care service in Scotland of managing the consequences of falls is in excess of £470m (2013 figure).  </a:t>
            </a:r>
          </a:p>
          <a:p>
            <a:pPr lvl="0"/>
            <a:endParaRPr lang="en-GB" sz="1100" dirty="0">
              <a:cs typeface="Arial" pitchFamily="34" charset="0"/>
            </a:endParaRPr>
          </a:p>
          <a:p>
            <a:r>
              <a:rPr lang="en-GB" sz="1100" dirty="0">
                <a:cs typeface="Arial" pitchFamily="34" charset="0"/>
              </a:rPr>
              <a:t>Emergency hospital admissions and hospital care make up 50% of the total £4.5bn NHS and council spend on older people’s care in Scotland (2011/12 figures).  Therefore there is a significant cost driver to develop innovations in the delivery of health and social care services to older people at home or in their communities.</a:t>
            </a:r>
          </a:p>
          <a:p>
            <a:pPr lvl="0"/>
            <a:endParaRPr lang="en-GB" sz="1100" dirty="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pitchFamily="34" charset="0"/>
            </a:endParaRPr>
          </a:p>
        </p:txBody>
      </p:sp>
      <p:sp>
        <p:nvSpPr>
          <p:cNvPr id="2" name="TextBox 1">
            <a:extLst>
              <a:ext uri="{FF2B5EF4-FFF2-40B4-BE49-F238E27FC236}">
                <a16:creationId xmlns:a16="http://schemas.microsoft.com/office/drawing/2014/main" id="{F04DB552-0FE1-4B10-A00F-C6B09C4636FB}"/>
              </a:ext>
            </a:extLst>
          </p:cNvPr>
          <p:cNvSpPr txBox="1"/>
          <p:nvPr/>
        </p:nvSpPr>
        <p:spPr>
          <a:xfrm>
            <a:off x="5381626" y="170688"/>
            <a:ext cx="4420742" cy="6278642"/>
          </a:xfrm>
          <a:prstGeom prst="rect">
            <a:avLst/>
          </a:prstGeom>
          <a:noFill/>
        </p:spPr>
        <p:txBody>
          <a:bodyPr wrap="square" rtlCol="0">
            <a:spAutoFit/>
          </a:bodyPr>
          <a:lstStyle/>
          <a:p>
            <a:pPr algn="ctr"/>
            <a:r>
              <a:rPr lang="en-GB" sz="1400" dirty="0">
                <a:solidFill>
                  <a:srgbClr val="0070C0"/>
                </a:solidFill>
                <a:cs typeface="Arial" pitchFamily="34" charset="0"/>
              </a:rPr>
              <a:t>Where is the market in  Age Friendly Places ?</a:t>
            </a:r>
            <a:endParaRPr lang="en-GB" sz="1400" dirty="0">
              <a:cs typeface="Arial" pitchFamily="34" charset="0"/>
            </a:endParaRPr>
          </a:p>
          <a:p>
            <a:pPr lvl="0"/>
            <a:endParaRPr lang="en-GB" sz="1100" dirty="0">
              <a:cs typeface="Arial" pitchFamily="34" charset="0"/>
            </a:endParaRPr>
          </a:p>
          <a:p>
            <a:pPr lvl="0"/>
            <a:r>
              <a:rPr lang="en-GB" sz="1100" dirty="0">
                <a:cs typeface="Arial" pitchFamily="34" charset="0"/>
              </a:rPr>
              <a:t>On the demand side, the customers for the innovations that support greater independent living will be a combination of individual homeowners and/or their families purchasing products and services for themselves, private and social landlords adapting houses for their ageing tenants and private and public care providers looking for significant efficiencies and productivity gains to meet growing demand for their services.</a:t>
            </a:r>
          </a:p>
          <a:p>
            <a:pPr lvl="0"/>
            <a:endParaRPr lang="en-GB" sz="1100" dirty="0">
              <a:cs typeface="Arial" pitchFamily="34" charset="0"/>
            </a:endParaRPr>
          </a:p>
          <a:p>
            <a:pPr lvl="0"/>
            <a:r>
              <a:rPr lang="en-GB" sz="1100" dirty="0">
                <a:cs typeface="Arial" pitchFamily="34" charset="0"/>
              </a:rPr>
              <a:t>So far, however this market has not manifested.  It is a fragmented and nascent market that needs to be developed and structured.  There is a low level of understanding of the products and services available, poor market uptake and a degree of expectation that this should be provided by the state via councils and the NHS.  There is limited buy-in from customers and limited public investment</a:t>
            </a:r>
          </a:p>
          <a:p>
            <a:pPr lvl="0"/>
            <a:endParaRPr lang="en-GB" sz="1100" dirty="0">
              <a:cs typeface="Arial" pitchFamily="34" charset="0"/>
            </a:endParaRPr>
          </a:p>
          <a:p>
            <a:pPr algn="ctr"/>
            <a:r>
              <a:rPr lang="en-GB" sz="1400" dirty="0">
                <a:solidFill>
                  <a:srgbClr val="0070C0"/>
                </a:solidFill>
                <a:cs typeface="Arial" pitchFamily="34" charset="0"/>
              </a:rPr>
              <a:t>Age Friendly Place Demonstrator</a:t>
            </a:r>
            <a:endParaRPr lang="en-GB" sz="1400" dirty="0">
              <a:cs typeface="Arial" pitchFamily="34" charset="0"/>
            </a:endParaRPr>
          </a:p>
          <a:p>
            <a:pPr lvl="0"/>
            <a:endParaRPr lang="en-GB" sz="1100" dirty="0">
              <a:cs typeface="Arial" pitchFamily="34" charset="0"/>
            </a:endParaRPr>
          </a:p>
          <a:p>
            <a:r>
              <a:rPr lang="en-GB" sz="1100" dirty="0">
                <a:cs typeface="Arial" pitchFamily="34" charset="0"/>
              </a:rPr>
              <a:t>There is a need to develop demonstrator sites in urban and rural Scotland to test and validate new products and services and show how these can be integrated in home settings.  </a:t>
            </a:r>
          </a:p>
          <a:p>
            <a:endParaRPr lang="en-GB" sz="1100" dirty="0">
              <a:cs typeface="Arial" pitchFamily="34" charset="0"/>
            </a:endParaRPr>
          </a:p>
          <a:p>
            <a:r>
              <a:rPr lang="en-GB" sz="1100" dirty="0">
                <a:cs typeface="Arial" pitchFamily="34" charset="0"/>
              </a:rPr>
              <a:t>These demonstrator facilities need to operate at scale in real homes </a:t>
            </a:r>
            <a:r>
              <a:rPr lang="en-GB" sz="1100" dirty="0"/>
              <a:t>where older residents can adopt newly developed products and services allowing them to maintain their lifestyle and independence.</a:t>
            </a:r>
          </a:p>
          <a:p>
            <a:pPr lvl="0"/>
            <a:endParaRPr lang="en-GB" sz="1100" dirty="0"/>
          </a:p>
          <a:p>
            <a:pPr lvl="0"/>
            <a:r>
              <a:rPr lang="en-GB" sz="1100" dirty="0"/>
              <a:t>The demonstrator should allow the development of new business models to show how cross-sector and cross-agency collaborations (service providers) can work in partnership with the consumer to deliver a novel approach to the delivery of flexible, adaptable state of the art accommodation regardless of the specific location</a:t>
            </a:r>
            <a:endParaRPr lang="en-GB" sz="1100" dirty="0">
              <a:cs typeface="Arial" pitchFamily="34" charset="0"/>
            </a:endParaRPr>
          </a:p>
          <a:p>
            <a:pPr lvl="0"/>
            <a:endParaRPr lang="en-GB" sz="1100" dirty="0">
              <a:cs typeface="Arial" pitchFamily="34" charset="0"/>
            </a:endParaRPr>
          </a:p>
          <a:p>
            <a:pPr lvl="0"/>
            <a:r>
              <a:rPr lang="en-GB" sz="1100" dirty="0">
                <a:cs typeface="Arial" pitchFamily="34" charset="0"/>
              </a:rPr>
              <a:t>This will demonstrate how this market could be developed in Scotland and how products and services that work in the Scottish market could be adapted and sold in global markets.</a:t>
            </a:r>
            <a:endParaRPr lang="en-GB" sz="1100" dirty="0"/>
          </a:p>
        </p:txBody>
      </p:sp>
    </p:spTree>
    <p:extLst>
      <p:ext uri="{BB962C8B-B14F-4D97-AF65-F5344CB8AC3E}">
        <p14:creationId xmlns:p14="http://schemas.microsoft.com/office/powerpoint/2010/main" val="215992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5" name="Rounded Rectangle 4"/>
          <p:cNvSpPr/>
          <p:nvPr/>
        </p:nvSpPr>
        <p:spPr>
          <a:xfrm>
            <a:off x="295275" y="19116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Calibri" pitchFamily="34" charset="0"/>
                <a:ea typeface="MS PGothic"/>
                <a:cs typeface="Arial"/>
              </a:rPr>
              <a:t>Introduction</a:t>
            </a:r>
            <a:endParaRPr kumimoji="0" lang="en-GB" sz="1400" b="0" i="0" u="none" strike="noStrike" kern="1200" cap="none" spc="0" normalizeH="0" baseline="0" noProof="0" dirty="0">
              <a:ln>
                <a:noFill/>
              </a:ln>
              <a:solidFill>
                <a:srgbClr val="000000"/>
              </a:solidFill>
              <a:effectLst/>
              <a:uLnTx/>
              <a:uFillTx/>
              <a:latin typeface="Calibri" pitchFamily="34" charset="0"/>
              <a:ea typeface="MS PGothic"/>
              <a:cs typeface="Arial"/>
            </a:endParaRPr>
          </a:p>
        </p:txBody>
      </p:sp>
      <p:sp>
        <p:nvSpPr>
          <p:cNvPr id="6" name="TextBox 5"/>
          <p:cNvSpPr txBox="1"/>
          <p:nvPr/>
        </p:nvSpPr>
        <p:spPr>
          <a:xfrm>
            <a:off x="1" y="621792"/>
            <a:ext cx="5132832" cy="5986254"/>
          </a:xfrm>
          <a:prstGeom prst="rect">
            <a:avLst/>
          </a:prstGeom>
          <a:noFill/>
        </p:spPr>
        <p:txBody>
          <a:bodyPr wrap="square" rtlCol="0">
            <a:spAutoFit/>
          </a:bodyPr>
          <a:lstStyle/>
          <a:p>
            <a:pPr lvl="0" algn="ctr"/>
            <a:endParaRPr lang="en-GB" sz="1400" dirty="0">
              <a:solidFill>
                <a:srgbClr val="0070C0"/>
              </a:solidFill>
              <a:cs typeface="Arial" pitchFamily="34" charset="0"/>
            </a:endParaRPr>
          </a:p>
          <a:p>
            <a:pPr lvl="0" algn="ctr"/>
            <a:r>
              <a:rPr lang="en-GB" sz="1400" dirty="0">
                <a:solidFill>
                  <a:srgbClr val="0070C0"/>
                </a:solidFill>
                <a:cs typeface="Arial" pitchFamily="34" charset="0"/>
              </a:rPr>
              <a:t>What do we mean by “age-friendly places”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a:solidFill>
                <a:srgbClr val="000000"/>
              </a:solidFill>
              <a:cs typeface="Arial"/>
            </a:endParaRPr>
          </a:p>
          <a:p>
            <a:pPr lvl="0"/>
            <a:r>
              <a:rPr lang="en-GB" sz="1100" dirty="0">
                <a:solidFill>
                  <a:srgbClr val="000000"/>
                </a:solidFill>
                <a:cs typeface="Arial"/>
              </a:rPr>
              <a:t>The Age UK definition of age friendly places</a:t>
            </a:r>
            <a:r>
              <a:rPr lang="en-GB" sz="1100" baseline="30000" dirty="0">
                <a:solidFill>
                  <a:srgbClr val="000000"/>
                </a:solidFill>
                <a:cs typeface="Arial"/>
              </a:rPr>
              <a:t>1</a:t>
            </a:r>
            <a:r>
              <a:rPr lang="en-GB" sz="1100" dirty="0">
                <a:solidFill>
                  <a:srgbClr val="000000"/>
                </a:solidFill>
                <a:cs typeface="Arial"/>
              </a:rPr>
              <a:t> are communities where the environment, activities and services support and enable older people to:</a:t>
            </a:r>
          </a:p>
          <a:p>
            <a:pPr marL="171450" lvl="0" indent="-171450">
              <a:buFont typeface="Arial" panose="020B0604020202020204" pitchFamily="34" charset="0"/>
              <a:buChar char="•"/>
            </a:pPr>
            <a:r>
              <a:rPr lang="en-GB" sz="1100" dirty="0">
                <a:solidFill>
                  <a:srgbClr val="000000"/>
                </a:solidFill>
                <a:cs typeface="Arial"/>
              </a:rPr>
              <a:t>Have opportunities to enjoy life and feel well</a:t>
            </a:r>
          </a:p>
          <a:p>
            <a:pPr marL="171450" lvl="0" indent="-171450">
              <a:buFont typeface="Arial" panose="020B0604020202020204" pitchFamily="34" charset="0"/>
              <a:buChar char="•"/>
            </a:pPr>
            <a:r>
              <a:rPr lang="en-GB" sz="1100" dirty="0">
                <a:solidFill>
                  <a:srgbClr val="000000"/>
                </a:solidFill>
                <a:cs typeface="Arial"/>
              </a:rPr>
              <a:t>Participate in society and be valued for their contribution</a:t>
            </a:r>
          </a:p>
          <a:p>
            <a:pPr marL="171450" lvl="0" indent="-171450">
              <a:buFont typeface="Arial" panose="020B0604020202020204" pitchFamily="34" charset="0"/>
              <a:buChar char="•"/>
            </a:pPr>
            <a:r>
              <a:rPr lang="en-GB" sz="1100" dirty="0">
                <a:solidFill>
                  <a:srgbClr val="000000"/>
                </a:solidFill>
                <a:cs typeface="Arial"/>
              </a:rPr>
              <a:t>Have enough money to live well</a:t>
            </a:r>
          </a:p>
          <a:p>
            <a:pPr marL="171450" lvl="0" indent="-171450">
              <a:buFont typeface="Arial" panose="020B0604020202020204" pitchFamily="34" charset="0"/>
              <a:buChar char="•"/>
            </a:pPr>
            <a:r>
              <a:rPr lang="en-GB" sz="1100" dirty="0">
                <a:solidFill>
                  <a:srgbClr val="000000"/>
                </a:solidFill>
                <a:cs typeface="Arial"/>
              </a:rPr>
              <a:t>Feel safe, comfortable and secure at home</a:t>
            </a:r>
          </a:p>
          <a:p>
            <a:pPr marL="171450" lvl="0" indent="-171450">
              <a:buFont typeface="Arial" panose="020B0604020202020204" pitchFamily="34" charset="0"/>
              <a:buChar char="•"/>
            </a:pPr>
            <a:r>
              <a:rPr lang="en-GB" sz="1100" dirty="0">
                <a:solidFill>
                  <a:srgbClr val="000000"/>
                </a:solidFill>
                <a:cs typeface="Arial"/>
              </a:rPr>
              <a:t>Access quality health and care</a:t>
            </a:r>
          </a:p>
          <a:p>
            <a:pPr marL="171450" lvl="0" indent="-171450">
              <a:buFont typeface="Arial" panose="020B0604020202020204" pitchFamily="34" charset="0"/>
              <a:buChar char="•"/>
            </a:pPr>
            <a:endParaRPr lang="en-GB" sz="1100" dirty="0">
              <a:solidFill>
                <a:srgbClr val="000000"/>
              </a:solidFill>
              <a:cs typeface="Arial"/>
            </a:endParaRPr>
          </a:p>
          <a:p>
            <a:pPr lvl="0"/>
            <a:r>
              <a:rPr lang="en-GB" sz="1100" dirty="0">
                <a:solidFill>
                  <a:srgbClr val="000000"/>
                </a:solidFill>
                <a:cs typeface="Arial"/>
              </a:rPr>
              <a:t>The World Health Organisation has led the way in building a network of </a:t>
            </a:r>
          </a:p>
          <a:p>
            <a:pPr lvl="0"/>
            <a:r>
              <a:rPr lang="en-GB" sz="1100" dirty="0">
                <a:solidFill>
                  <a:srgbClr val="000000"/>
                </a:solidFill>
                <a:cs typeface="Arial"/>
              </a:rPr>
              <a:t>Age Friendly Cities</a:t>
            </a:r>
            <a:r>
              <a:rPr lang="en-GB" sz="1100" baseline="30000" dirty="0">
                <a:solidFill>
                  <a:srgbClr val="000000"/>
                </a:solidFill>
                <a:cs typeface="Arial"/>
              </a:rPr>
              <a:t>2 </a:t>
            </a:r>
            <a:r>
              <a:rPr lang="en-GB" sz="1100" dirty="0">
                <a:solidFill>
                  <a:srgbClr val="000000"/>
                </a:solidFill>
                <a:cs typeface="Arial"/>
              </a:rPr>
              <a:t>across the world who are committed to creating physical and social environments that promote health and a good quality of life for residents in older age.  They encourage active ageing and have produced </a:t>
            </a:r>
            <a:r>
              <a:rPr lang="en-GB" sz="1100" dirty="0"/>
              <a:t>a guide to creating the age-friendly city, which identifies eight key issues to address: </a:t>
            </a:r>
          </a:p>
          <a:p>
            <a:pPr lvl="0"/>
            <a:r>
              <a:rPr lang="en-GB" sz="1100" dirty="0">
                <a:solidFill>
                  <a:srgbClr val="000000"/>
                </a:solidFill>
                <a:cs typeface="Arial" pitchFamily="34" charset="0"/>
              </a:rPr>
              <a:t>h</a:t>
            </a:r>
            <a:r>
              <a:rPr kumimoji="0" lang="en-GB" sz="1100" i="0" u="none" strike="noStrike" kern="1200" cap="none" spc="0" normalizeH="0" baseline="0" noProof="0" dirty="0" err="1">
                <a:ln>
                  <a:noFill/>
                </a:ln>
                <a:solidFill>
                  <a:srgbClr val="000000"/>
                </a:solidFill>
                <a:effectLst/>
                <a:uLnTx/>
                <a:uFillTx/>
                <a:latin typeface="Calibri" pitchFamily="34" charset="0"/>
                <a:ea typeface="ＭＳ Ｐゴシック" pitchFamily="34" charset="-128"/>
                <a:cs typeface="Arial" pitchFamily="34" charset="0"/>
              </a:rPr>
              <a:t>ousing</a:t>
            </a:r>
            <a:r>
              <a:rPr kumimoji="0" lang="en-GB" sz="110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pitchFamily="34" charset="0"/>
              </a:rPr>
              <a:t>; community support and health services; outdoor spaces and buildings; transport; communication and information; respect and social inclusion; social participation and; civic participation and employment.</a:t>
            </a:r>
          </a:p>
          <a:p>
            <a:pPr lvl="0"/>
            <a:endParaRPr lang="en-GB" sz="1100" dirty="0"/>
          </a:p>
          <a:p>
            <a:pPr lvl="0" algn="ctr"/>
            <a:r>
              <a:rPr lang="en-GB" sz="1400" dirty="0">
                <a:solidFill>
                  <a:srgbClr val="0070C0"/>
                </a:solidFill>
                <a:cs typeface="Arial" pitchFamily="34" charset="0"/>
              </a:rPr>
              <a:t>Age friendly homes</a:t>
            </a:r>
          </a:p>
          <a:p>
            <a:pPr lvl="0"/>
            <a:endParaRPr lang="en-GB" sz="1100" dirty="0">
              <a:solidFill>
                <a:srgbClr val="000000"/>
              </a:solidFill>
            </a:endParaRPr>
          </a:p>
          <a:p>
            <a:r>
              <a:rPr lang="en-GB" sz="1100" dirty="0">
                <a:cs typeface="Arial" pitchFamily="34" charset="0"/>
              </a:rPr>
              <a:t>Housing is the main focus of this research report.  The vast majority (90%) of older people in Scotland live in mainstream housing in their existing communities and want to remain there.  Therefore an integrated, holistic approach that adapts homes and neighbourhoods to make them more age-friendly, combining supportive technologies and innovations in the delivery of health and social care services at home, could play a significant role in supporting active ageing and longer, healthy independent living in Scotland.  </a:t>
            </a:r>
          </a:p>
          <a:p>
            <a:endParaRPr lang="en-GB" sz="1100" dirty="0">
              <a:cs typeface="Arial" pitchFamily="34" charset="0"/>
            </a:endParaRPr>
          </a:p>
          <a:p>
            <a:r>
              <a:rPr lang="en-GB" sz="1100" dirty="0">
                <a:solidFill>
                  <a:srgbClr val="000000"/>
                </a:solidFill>
              </a:rPr>
              <a:t>The EU-funded project “Neighbourhoods of the future” presents useful definitions of age friendly homes and neighbourhoods and sets out the challenges in creating age friendly places at scale.</a:t>
            </a:r>
            <a:r>
              <a:rPr lang="en-GB" sz="1100" baseline="30000" dirty="0">
                <a:solidFill>
                  <a:srgbClr val="000000"/>
                </a:solidFill>
              </a:rPr>
              <a:t>3</a:t>
            </a:r>
            <a:endParaRPr kumimoji="0" lang="en-GB" sz="1100" i="0" u="none" strike="noStrike" kern="1200" cap="none" spc="0" normalizeH="0" baseline="30000" noProof="0" dirty="0">
              <a:ln>
                <a:noFill/>
              </a:ln>
              <a:solidFill>
                <a:srgbClr val="000000"/>
              </a:solidFill>
              <a:effectLst/>
              <a:uLnTx/>
              <a:uFillTx/>
              <a:latin typeface="Calibri" pitchFamily="34" charset="0"/>
              <a:ea typeface="ＭＳ Ｐゴシック" pitchFamily="34" charset="-128"/>
              <a:cs typeface="Arial" pitchFamily="34" charset="0"/>
            </a:endParaRPr>
          </a:p>
        </p:txBody>
      </p:sp>
      <p:sp>
        <p:nvSpPr>
          <p:cNvPr id="2" name="TextBox 1">
            <a:extLst>
              <a:ext uri="{FF2B5EF4-FFF2-40B4-BE49-F238E27FC236}">
                <a16:creationId xmlns:a16="http://schemas.microsoft.com/office/drawing/2014/main" id="{413F2EDE-FED3-4D03-BB08-1C93747D9C23}"/>
              </a:ext>
            </a:extLst>
          </p:cNvPr>
          <p:cNvSpPr txBox="1"/>
          <p:nvPr/>
        </p:nvSpPr>
        <p:spPr>
          <a:xfrm>
            <a:off x="5343525" y="117693"/>
            <a:ext cx="4457700" cy="6909584"/>
          </a:xfrm>
          <a:prstGeom prst="rect">
            <a:avLst/>
          </a:prstGeom>
          <a:noFill/>
        </p:spPr>
        <p:txBody>
          <a:bodyPr wrap="square" rtlCol="0">
            <a:spAutoFit/>
          </a:bodyPr>
          <a:lstStyle/>
          <a:p>
            <a:pPr algn="ctr">
              <a:defRPr/>
            </a:pPr>
            <a:r>
              <a:rPr lang="en-GB" sz="1400" dirty="0">
                <a:solidFill>
                  <a:srgbClr val="0070C0"/>
                </a:solidFill>
                <a:cs typeface="Arial" pitchFamily="34" charset="0"/>
              </a:rPr>
              <a:t>Definitions</a:t>
            </a:r>
          </a:p>
          <a:p>
            <a:pPr lvl="0">
              <a:defRPr/>
            </a:pPr>
            <a:endParaRPr lang="en-GB" sz="1100" b="1" u="sng" dirty="0">
              <a:solidFill>
                <a:srgbClr val="000000"/>
              </a:solidFill>
            </a:endParaRPr>
          </a:p>
          <a:p>
            <a:pPr lvl="0">
              <a:defRPr/>
            </a:pPr>
            <a:r>
              <a:rPr lang="en-GB" sz="1100" dirty="0">
                <a:solidFill>
                  <a:srgbClr val="000000"/>
                </a:solidFill>
              </a:rPr>
              <a:t>Age friendly homes now, and in the future, should be attractive and have </a:t>
            </a:r>
            <a:r>
              <a:rPr lang="en-GB" sz="1100" b="1" dirty="0">
                <a:solidFill>
                  <a:srgbClr val="000000"/>
                </a:solidFill>
              </a:rPr>
              <a:t>four main functionalities</a:t>
            </a:r>
            <a:r>
              <a:rPr lang="en-GB" sz="1100" dirty="0">
                <a:solidFill>
                  <a:srgbClr val="000000"/>
                </a:solidFill>
              </a:rPr>
              <a:t>.  These increase in their complexity (1 to 4) and their reliance on the integration of service providers and digital technologies in the home.  They also present an increasingly futuristic vision.  These could be achieved through adaptations to existing homes or through the construction of new ones.</a:t>
            </a:r>
            <a:br>
              <a:rPr lang="en-GB" sz="1100" dirty="0">
                <a:solidFill>
                  <a:srgbClr val="000000"/>
                </a:solidFill>
              </a:rPr>
            </a:br>
            <a:endParaRPr lang="en-GB" sz="1100" dirty="0">
              <a:solidFill>
                <a:srgbClr val="000000"/>
              </a:solidFill>
            </a:endParaRPr>
          </a:p>
          <a:p>
            <a:pPr marL="228600" lvl="0" indent="-228600">
              <a:buFontTx/>
              <a:buAutoNum type="arabicPeriod"/>
              <a:defRPr/>
            </a:pPr>
            <a:r>
              <a:rPr lang="en-GB" sz="1100" b="1" dirty="0">
                <a:solidFill>
                  <a:srgbClr val="000000"/>
                </a:solidFill>
              </a:rPr>
              <a:t>Accessible and functional:  </a:t>
            </a:r>
            <a:r>
              <a:rPr lang="en-GB" sz="1100" dirty="0">
                <a:solidFill>
                  <a:srgbClr val="000000"/>
                </a:solidFill>
              </a:rPr>
              <a:t>The home should be accessible and functional for all people, regardless of any impairments.  There is already a great deal of well established design guidance available for new building works and retrofits to existing homes for older people.  Much of this is achievable </a:t>
            </a:r>
            <a:r>
              <a:rPr lang="en-GB" sz="1100" b="1" dirty="0">
                <a:solidFill>
                  <a:srgbClr val="000000"/>
                </a:solidFill>
              </a:rPr>
              <a:t>now</a:t>
            </a:r>
            <a:r>
              <a:rPr lang="en-GB" sz="1100" dirty="0">
                <a:solidFill>
                  <a:srgbClr val="000000"/>
                </a:solidFill>
              </a:rPr>
              <a:t> through physical adaptations such as removing barriers, levelling floors, adding aids such as handrails and options to enable greater mobility around the house. </a:t>
            </a:r>
          </a:p>
          <a:p>
            <a:pPr marL="228600" lvl="0" indent="-228600">
              <a:buFontTx/>
              <a:buAutoNum type="arabicPeriod"/>
              <a:defRPr/>
            </a:pPr>
            <a:r>
              <a:rPr lang="en-GB" sz="1100" b="1" dirty="0">
                <a:solidFill>
                  <a:srgbClr val="000000"/>
                </a:solidFill>
              </a:rPr>
              <a:t>Measure, monitor and evaluate health and wellbeing.  </a:t>
            </a:r>
            <a:br>
              <a:rPr lang="en-GB" sz="1100" b="1" dirty="0">
                <a:solidFill>
                  <a:srgbClr val="000000"/>
                </a:solidFill>
              </a:rPr>
            </a:br>
            <a:r>
              <a:rPr lang="en-GB" sz="1100" dirty="0">
                <a:solidFill>
                  <a:srgbClr val="000000"/>
                </a:solidFill>
              </a:rPr>
              <a:t>Using digital technologies for health monitoring, the home could have the ability to measure heart rate, blood pressure, nutritional intake etc to collect data and make initial assessments on the resident’s wellbeing.</a:t>
            </a:r>
          </a:p>
          <a:p>
            <a:pPr marL="228600" lvl="0" indent="-228600">
              <a:buFontTx/>
              <a:buAutoNum type="arabicPeriod"/>
              <a:defRPr/>
            </a:pPr>
            <a:r>
              <a:rPr lang="en-GB" sz="1100" b="1" dirty="0">
                <a:solidFill>
                  <a:srgbClr val="000000"/>
                </a:solidFill>
              </a:rPr>
              <a:t>Take action:  </a:t>
            </a:r>
            <a:r>
              <a:rPr lang="en-GB" sz="1100" dirty="0">
                <a:solidFill>
                  <a:srgbClr val="000000"/>
                </a:solidFill>
              </a:rPr>
              <a:t>This data may enable the home to take action, such as sending an alert to prompt the resident to take medication or exercise, or raising an alarm to a carer, healthcare provider or emergency services on the risk, for example, of falls.</a:t>
            </a:r>
          </a:p>
          <a:p>
            <a:pPr marL="228600" lvl="0" indent="-228600">
              <a:buFontTx/>
              <a:buAutoNum type="arabicPeriod"/>
              <a:defRPr/>
            </a:pPr>
            <a:r>
              <a:rPr lang="en-GB" sz="1100" b="1" dirty="0">
                <a:solidFill>
                  <a:srgbClr val="000000"/>
                </a:solidFill>
              </a:rPr>
              <a:t>Offer facilities</a:t>
            </a:r>
            <a:r>
              <a:rPr lang="en-GB" sz="1100" dirty="0">
                <a:solidFill>
                  <a:srgbClr val="000000"/>
                </a:solidFill>
              </a:rPr>
              <a:t>:  The home could provide services such as entertainment and online shopping as well as mechanised home support for meal preparation or to make direct appointments with a healthcare visitor, sports club, social networks etc</a:t>
            </a:r>
          </a:p>
          <a:p>
            <a:pPr lvl="0">
              <a:defRPr/>
            </a:pPr>
            <a:endParaRPr lang="en-GB" sz="1100" dirty="0">
              <a:solidFill>
                <a:srgbClr val="000000"/>
              </a:solidFill>
            </a:endParaRPr>
          </a:p>
          <a:p>
            <a:pPr lvl="0">
              <a:defRPr/>
            </a:pPr>
            <a:r>
              <a:rPr lang="en-GB" sz="1100" dirty="0">
                <a:solidFill>
                  <a:srgbClr val="000000"/>
                </a:solidFill>
              </a:rPr>
              <a:t>In addition, an age friendly home should sit in an environment that enables contact with others in the neighbourhood, easy access to local shops, restaurants and leisure facilities and good connections to accessible public transport.</a:t>
            </a:r>
          </a:p>
          <a:p>
            <a:pPr lvl="0">
              <a:defRPr/>
            </a:pPr>
            <a:endParaRPr lang="en-GB" sz="1100" dirty="0">
              <a:solidFill>
                <a:srgbClr val="000000"/>
              </a:solidFill>
              <a:cs typeface="Arial"/>
            </a:endParaRPr>
          </a:p>
          <a:p>
            <a:pPr lvl="0">
              <a:defRPr/>
            </a:pPr>
            <a:r>
              <a:rPr lang="en-GB" sz="1100" dirty="0">
                <a:solidFill>
                  <a:srgbClr val="000000"/>
                </a:solidFill>
                <a:cs typeface="Arial"/>
              </a:rPr>
              <a:t>This wider concept of place is important to ensure that older people can participate as freely and easily as possible in their communities and avoid becoming socially isolated or lonely. </a:t>
            </a:r>
            <a:endParaRPr lang="en-GB" sz="1100" dirty="0">
              <a:solidFill>
                <a:srgbClr val="000000"/>
              </a:solidFill>
            </a:endParaRPr>
          </a:p>
        </p:txBody>
      </p:sp>
    </p:spTree>
    <p:extLst>
      <p:ext uri="{BB962C8B-B14F-4D97-AF65-F5344CB8AC3E}">
        <p14:creationId xmlns:p14="http://schemas.microsoft.com/office/powerpoint/2010/main" val="67832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218419E-96E6-4857-90A5-DECC2F533844}" type="slidenum">
              <a:rPr kumimoji="0" lang="en-GB" sz="800" b="0" i="0" u="none" strike="noStrike" kern="1200" cap="none" spc="0" normalizeH="0" baseline="0" noProof="0" smtClean="0">
                <a:ln>
                  <a:noFill/>
                </a:ln>
                <a:solidFill>
                  <a:srgbClr val="FFFFFF"/>
                </a:solidFill>
                <a:effectLst/>
                <a:uLnTx/>
                <a:uFillTx/>
                <a:latin typeface="Calibri" pitchFamily="34"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8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Arial"/>
            </a:endParaRPr>
          </a:p>
        </p:txBody>
      </p:sp>
      <p:sp>
        <p:nvSpPr>
          <p:cNvPr id="6" name="TextBox 5"/>
          <p:cNvSpPr txBox="1"/>
          <p:nvPr/>
        </p:nvSpPr>
        <p:spPr>
          <a:xfrm>
            <a:off x="133350" y="276225"/>
            <a:ext cx="5248276" cy="67403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itchFamily="34" charset="0"/>
                <a:ea typeface="ＭＳ Ｐゴシック" pitchFamily="34" charset="-128"/>
                <a:cs typeface="Arial" pitchFamily="34" charset="0"/>
              </a:rPr>
              <a:t>Challenges to doing this at scale</a:t>
            </a:r>
          </a:p>
          <a:p>
            <a:pPr lvl="0">
              <a:defRPr/>
            </a:pPr>
            <a:endParaRPr lang="en-GB" sz="1100" b="1" u="sng" dirty="0">
              <a:solidFill>
                <a:srgbClr val="000000"/>
              </a:solidFill>
            </a:endParaRPr>
          </a:p>
          <a:p>
            <a:pPr lvl="0">
              <a:defRPr/>
            </a:pPr>
            <a:r>
              <a:rPr lang="en-GB" sz="1100" dirty="0">
                <a:solidFill>
                  <a:srgbClr val="000000"/>
                </a:solidFill>
              </a:rPr>
              <a:t>There are five key challenges to building age friendly places at sufficient scale to meet future growing demand:</a:t>
            </a:r>
          </a:p>
          <a:p>
            <a:pPr lvl="0">
              <a:defRPr/>
            </a:pPr>
            <a:endParaRPr lang="en-GB" sz="1100" dirty="0">
              <a:solidFill>
                <a:srgbClr val="000000"/>
              </a:solidFill>
            </a:endParaRPr>
          </a:p>
          <a:p>
            <a:pPr marL="228600" lvl="0" indent="-228600">
              <a:buFontTx/>
              <a:buAutoNum type="arabicPeriod"/>
              <a:defRPr/>
            </a:pPr>
            <a:r>
              <a:rPr lang="en-GB" sz="1100" dirty="0">
                <a:solidFill>
                  <a:srgbClr val="000000"/>
                </a:solidFill>
              </a:rPr>
              <a:t>This is a nascent, fragmented and complex market that needs to be developed and structured.  On the demand side there are a range of potential customers such as individual homeowners, private landlords, housing associations and councils.  In future they may be looking for a range of solutions increasing in complexity from physical adaptations to the house through to integrated service provision enabled by innovative digital technologies.  However at this stage there is limited buy-in from customers and little public investment.  On the supply side there may be a need for suitable standards that allow interoperability across technologies.</a:t>
            </a:r>
            <a:br>
              <a:rPr lang="en-GB" sz="1100" dirty="0">
                <a:solidFill>
                  <a:srgbClr val="000000"/>
                </a:solidFill>
              </a:rPr>
            </a:br>
            <a:endParaRPr lang="en-GB" sz="1100" dirty="0">
              <a:solidFill>
                <a:srgbClr val="000000"/>
              </a:solidFill>
            </a:endParaRPr>
          </a:p>
          <a:p>
            <a:pPr marL="228600" lvl="0" indent="-228600">
              <a:buFontTx/>
              <a:buAutoNum type="arabicPeriod"/>
              <a:defRPr/>
            </a:pPr>
            <a:r>
              <a:rPr lang="en-GB" sz="1100" dirty="0">
                <a:solidFill>
                  <a:srgbClr val="000000"/>
                </a:solidFill>
              </a:rPr>
              <a:t>There is a lack of awareness amongst all the relevant stakeholders about the products and services available in this market and in particular a lack of knowledge on the costs involved.</a:t>
            </a:r>
            <a:br>
              <a:rPr lang="en-GB" sz="1100" dirty="0">
                <a:solidFill>
                  <a:srgbClr val="000000"/>
                </a:solidFill>
              </a:rPr>
            </a:br>
            <a:endParaRPr lang="en-GB" sz="1100" dirty="0">
              <a:solidFill>
                <a:srgbClr val="000000"/>
              </a:solidFill>
            </a:endParaRPr>
          </a:p>
          <a:p>
            <a:pPr marL="228600" lvl="0" indent="-228600">
              <a:buFontTx/>
              <a:buAutoNum type="arabicPeriod"/>
              <a:defRPr/>
            </a:pPr>
            <a:r>
              <a:rPr lang="en-GB" sz="1100" dirty="0">
                <a:solidFill>
                  <a:srgbClr val="000000"/>
                </a:solidFill>
              </a:rPr>
              <a:t>There is also a lack of inspiring good practice to demonstrate what age friendly places could look like in a mainstream context.  There are some examples which demonstrate how accessible and functional age friendly homes can be designed, constructed or adapted but hardly any demonstration of the more complex, innovative applications of digital technologies in this market for application in mainstream housing.</a:t>
            </a:r>
            <a:br>
              <a:rPr lang="en-GB" sz="1100" dirty="0">
                <a:solidFill>
                  <a:srgbClr val="000000"/>
                </a:solidFill>
              </a:rPr>
            </a:br>
            <a:endParaRPr lang="en-GB" sz="1100" dirty="0">
              <a:solidFill>
                <a:srgbClr val="000000"/>
              </a:solidFill>
            </a:endParaRPr>
          </a:p>
          <a:p>
            <a:pPr marL="228600" lvl="0" indent="-228600">
              <a:buFontTx/>
              <a:buAutoNum type="arabicPeriod"/>
              <a:defRPr/>
            </a:pPr>
            <a:r>
              <a:rPr lang="en-GB" sz="1100" dirty="0">
                <a:solidFill>
                  <a:srgbClr val="000000"/>
                </a:solidFill>
              </a:rPr>
              <a:t>There are hardly any examples of the multi-sector or multi-agency collaborations that will be essential to deliver the integrated mix of products and services to create the type of age friendly place that will support longer, healthy independent living.</a:t>
            </a:r>
            <a:br>
              <a:rPr lang="en-GB" sz="1100" dirty="0">
                <a:solidFill>
                  <a:srgbClr val="000000"/>
                </a:solidFill>
              </a:rPr>
            </a:br>
            <a:endParaRPr lang="en-GB" sz="1100" dirty="0">
              <a:solidFill>
                <a:srgbClr val="000000"/>
              </a:solidFill>
            </a:endParaRPr>
          </a:p>
          <a:p>
            <a:pPr marL="228600" lvl="0" indent="-228600">
              <a:buFontTx/>
              <a:buAutoNum type="arabicPeriod"/>
              <a:defRPr/>
            </a:pPr>
            <a:r>
              <a:rPr lang="en-GB" sz="1100" dirty="0">
                <a:solidFill>
                  <a:srgbClr val="000000"/>
                </a:solidFill>
              </a:rPr>
              <a:t>There are no clear business models to follow that set out how collaborations would work in practice and how the various partners would secure a return on investment in developing age friendly places.  This would need to work at scale to enable mass production that could meet future growing demand (“IKEA model”) and that all stakeholders would recognise as a viable model.</a:t>
            </a:r>
          </a:p>
          <a:p>
            <a:pPr marL="228600" lvl="0" indent="-228600">
              <a:buFontTx/>
              <a:buAutoNum type="arabicPeriod"/>
              <a:defRPr/>
            </a:pPr>
            <a:endParaRPr lang="en-GB" sz="1100"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a:solidFill>
                <a:srgbClr val="000000"/>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F01CEFC2-DFEE-4FF4-8138-81B0326DD7CB}"/>
              </a:ext>
            </a:extLst>
          </p:cNvPr>
          <p:cNvSpPr txBox="1"/>
          <p:nvPr/>
        </p:nvSpPr>
        <p:spPr>
          <a:xfrm>
            <a:off x="5337812" y="276225"/>
            <a:ext cx="4507611" cy="6724918"/>
          </a:xfrm>
          <a:prstGeom prst="rect">
            <a:avLst/>
          </a:prstGeom>
          <a:noFill/>
        </p:spPr>
        <p:txBody>
          <a:bodyPr wrap="square" rtlCol="0">
            <a:spAutoFit/>
          </a:bodyPr>
          <a:lstStyle/>
          <a:p>
            <a:pPr algn="ctr"/>
            <a:r>
              <a:rPr lang="en-GB" sz="1400" dirty="0">
                <a:solidFill>
                  <a:srgbClr val="0070C0"/>
                </a:solidFill>
              </a:rPr>
              <a:t>Important features of a demonstrator</a:t>
            </a:r>
          </a:p>
          <a:p>
            <a:pPr lvl="0"/>
            <a:endParaRPr lang="en-GB" sz="1100" dirty="0"/>
          </a:p>
          <a:p>
            <a:pPr lvl="0"/>
            <a:r>
              <a:rPr lang="en-GB" sz="1100" dirty="0"/>
              <a:t>It is of course important that any exemplar model can help address these five key challenges to doing this at scale and demonstrate how creating age friendly places can move beyond experimental and pilot programmes to become mainstream. </a:t>
            </a:r>
          </a:p>
          <a:p>
            <a:pPr lvl="0"/>
            <a:endParaRPr lang="en-GB" sz="1100" dirty="0"/>
          </a:p>
          <a:p>
            <a:pPr lvl="0"/>
            <a:r>
              <a:rPr lang="en-GB" sz="1100" dirty="0"/>
              <a:t>Therefore some important features will be:</a:t>
            </a:r>
          </a:p>
          <a:p>
            <a:pPr marL="171450" lvl="0" indent="-171450">
              <a:buFont typeface="Arial" panose="020B0604020202020204" pitchFamily="34" charset="0"/>
              <a:buChar char="•"/>
            </a:pPr>
            <a:r>
              <a:rPr lang="en-GB" sz="1100" dirty="0"/>
              <a:t>The engagement of key stakeholders such as Scottish Government, local authorities, housing associations, public &amp; private landlords, developers, construction firms, NHS Scotland, technology companies etc.</a:t>
            </a:r>
          </a:p>
          <a:p>
            <a:pPr marL="171450" lvl="0" indent="-171450">
              <a:buFont typeface="Arial" panose="020B0604020202020204" pitchFamily="34" charset="0"/>
              <a:buChar char="•"/>
            </a:pPr>
            <a:r>
              <a:rPr lang="en-GB" sz="1100" dirty="0"/>
              <a:t>A model that enables the design and build of flexible and adaptable  accommodation as well as the retrofitting of existing homes and care facilities.</a:t>
            </a:r>
          </a:p>
          <a:p>
            <a:pPr marL="171450" lvl="0" indent="-171450">
              <a:buFont typeface="Arial" panose="020B0604020202020204" pitchFamily="34" charset="0"/>
              <a:buChar char="•"/>
            </a:pPr>
            <a:r>
              <a:rPr lang="en-GB" sz="1100" dirty="0"/>
              <a:t>The ability to demonstrate solutions for urban and rural homes</a:t>
            </a:r>
          </a:p>
          <a:p>
            <a:pPr marL="171450" lvl="0" indent="-171450">
              <a:buFont typeface="Arial" panose="020B0604020202020204" pitchFamily="34" charset="0"/>
              <a:buChar char="•"/>
            </a:pPr>
            <a:r>
              <a:rPr lang="en-GB" sz="1100" dirty="0"/>
              <a:t>The opportunity  to develop and evaluate a variety of flexible  occupancy models:  owner occupiers; tenants; serviced occupancy agreements &amp; build-to-rent facilities; timeshare etc.</a:t>
            </a:r>
          </a:p>
          <a:p>
            <a:pPr marL="171450" lvl="0" indent="-171450">
              <a:buFont typeface="Arial" panose="020B0604020202020204" pitchFamily="34" charset="0"/>
              <a:buChar char="•"/>
            </a:pPr>
            <a:r>
              <a:rPr lang="en-GB" sz="1100" dirty="0"/>
              <a:t>A real living and working environment where the very latest technologies and practices can be installed and evaluated</a:t>
            </a:r>
          </a:p>
          <a:p>
            <a:pPr marL="171450" lvl="0" indent="-171450">
              <a:buFont typeface="Arial" panose="020B0604020202020204" pitchFamily="34" charset="0"/>
              <a:buChar char="•"/>
            </a:pPr>
            <a:r>
              <a:rPr lang="en-GB" sz="1100" dirty="0"/>
              <a:t>This could suggest a hub and spoke model</a:t>
            </a:r>
          </a:p>
          <a:p>
            <a:pPr marL="171450" lvl="0" indent="-171450">
              <a:buFont typeface="Arial" panose="020B0604020202020204" pitchFamily="34" charset="0"/>
              <a:buChar char="•"/>
            </a:pPr>
            <a:r>
              <a:rPr lang="en-GB" sz="1100" dirty="0"/>
              <a:t>The hub might be a centrally located (urban?) facility working in collaboration with industry, research (universities), colleges, NHS Scotland, Innovation Centres and technology providers.</a:t>
            </a:r>
          </a:p>
          <a:p>
            <a:pPr marL="171450" lvl="0" indent="-171450">
              <a:buFont typeface="Arial" panose="020B0604020202020204" pitchFamily="34" charset="0"/>
              <a:buChar char="•"/>
            </a:pPr>
            <a:r>
              <a:rPr lang="en-GB" sz="1100" dirty="0"/>
              <a:t>The spokes could be public and private stakeholders living in or providing accommodation in more remote locations (rural villages?) across a range of settings where older residents can adopt newly developed products and services allowing them to maintain their lifestyle and independence.</a:t>
            </a:r>
          </a:p>
          <a:p>
            <a:pPr marL="171450" lvl="0" indent="-171450">
              <a:buFont typeface="Arial" panose="020B0604020202020204" pitchFamily="34" charset="0"/>
              <a:buChar char="•"/>
            </a:pPr>
            <a:r>
              <a:rPr lang="en-GB" sz="1100" dirty="0"/>
              <a:t>The demonstrator should allow the development of new business models to show how cross-sector and cross-agency collaborations (service providers) can work in partnership with the consumer to deliver a novel approach to the delivery of flexible, adaptable state of the art accommodation regardless of the specific location. </a:t>
            </a:r>
          </a:p>
          <a:p>
            <a:pPr marL="171450" lvl="0" indent="-171450">
              <a:buFont typeface="Arial" panose="020B0604020202020204" pitchFamily="34" charset="0"/>
              <a:buChar char="•"/>
            </a:pPr>
            <a:endParaRPr lang="en-GB" sz="1100" dirty="0"/>
          </a:p>
          <a:p>
            <a:pPr marL="171450" lvl="0" indent="-171450">
              <a:buFont typeface="Arial" panose="020B0604020202020204" pitchFamily="34" charset="0"/>
              <a:buChar char="•"/>
            </a:pPr>
            <a:endParaRPr lang="en-GB" sz="1100" dirty="0"/>
          </a:p>
          <a:p>
            <a:pPr lvl="0"/>
            <a:endParaRPr lang="en-GB" sz="1100" dirty="0"/>
          </a:p>
          <a:p>
            <a:pPr lvl="0"/>
            <a:endParaRPr lang="en-GB" sz="1200" dirty="0">
              <a:cs typeface="Arial" pitchFamily="34" charset="0"/>
            </a:endParaRPr>
          </a:p>
        </p:txBody>
      </p:sp>
    </p:spTree>
    <p:extLst>
      <p:ext uri="{BB962C8B-B14F-4D97-AF65-F5344CB8AC3E}">
        <p14:creationId xmlns:p14="http://schemas.microsoft.com/office/powerpoint/2010/main" val="399881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360486" y="1700011"/>
            <a:ext cx="9545514" cy="677108"/>
          </a:xfrm>
          <a:prstGeom prst="rect">
            <a:avLst/>
          </a:prstGeom>
          <a:noFill/>
        </p:spPr>
        <p:txBody>
          <a:bodyPr wrap="square" rtlCol="0">
            <a:spAutoFit/>
          </a:bodyPr>
          <a:lstStyle/>
          <a:p>
            <a:pPr fontAlgn="auto">
              <a:spcBef>
                <a:spcPts val="0"/>
              </a:spcBef>
              <a:spcAft>
                <a:spcPts val="0"/>
              </a:spcAft>
              <a:defRPr/>
            </a:pPr>
            <a:endParaRPr lang="en-GB" sz="1200" kern="0" dirty="0">
              <a:solidFill>
                <a:sysClr val="windowText" lastClr="000000"/>
              </a:solidFill>
            </a:endParaRPr>
          </a:p>
          <a:p>
            <a:pPr fontAlgn="auto">
              <a:spcBef>
                <a:spcPts val="0"/>
              </a:spcBef>
              <a:spcAft>
                <a:spcPts val="0"/>
              </a:spcAft>
              <a:defRPr/>
            </a:pPr>
            <a:endParaRPr lang="en-GB" sz="1400" b="1" kern="0" dirty="0">
              <a:solidFill>
                <a:sysClr val="windowText" lastClr="000000"/>
              </a:solidFill>
            </a:endParaRPr>
          </a:p>
          <a:p>
            <a:pPr fontAlgn="auto">
              <a:spcBef>
                <a:spcPts val="0"/>
              </a:spcBef>
              <a:spcAft>
                <a:spcPts val="0"/>
              </a:spcAft>
              <a:defRPr/>
            </a:pPr>
            <a:r>
              <a:rPr lang="en-GB" sz="1200" kern="0" dirty="0">
                <a:solidFill>
                  <a:sysClr val="windowText" lastClr="000000"/>
                </a:solidFill>
              </a:rPr>
              <a:t>	            	</a:t>
            </a: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6</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Global demographics:  the world is ageing</a:t>
            </a:r>
            <a:r>
              <a:rPr lang="en-GB" sz="1400" baseline="30000" dirty="0">
                <a:solidFill>
                  <a:srgbClr val="000000"/>
                </a:solidFill>
                <a:latin typeface="Calibri" pitchFamily="34" charset="0"/>
              </a:rPr>
              <a:t>4</a:t>
            </a:r>
            <a:r>
              <a:rPr lang="en-GB" sz="1400" dirty="0">
                <a:solidFill>
                  <a:srgbClr val="000000"/>
                </a:solidFill>
                <a:latin typeface="Calibri" pitchFamily="34" charset="0"/>
              </a:rPr>
              <a:t> </a:t>
            </a:r>
            <a:endParaRPr lang="en-GB" sz="1400" baseline="30000" dirty="0">
              <a:solidFill>
                <a:srgbClr val="000000"/>
              </a:solidFill>
              <a:latin typeface="Calibri" pitchFamily="34" charset="0"/>
            </a:endParaRPr>
          </a:p>
        </p:txBody>
      </p:sp>
      <p:sp>
        <p:nvSpPr>
          <p:cNvPr id="6" name="TextBox 5"/>
          <p:cNvSpPr txBox="1"/>
          <p:nvPr/>
        </p:nvSpPr>
        <p:spPr>
          <a:xfrm>
            <a:off x="219075" y="1028700"/>
            <a:ext cx="4800599" cy="5678478"/>
          </a:xfrm>
          <a:prstGeom prst="rect">
            <a:avLst/>
          </a:prstGeom>
          <a:noFill/>
        </p:spPr>
        <p:txBody>
          <a:bodyPr wrap="square" rtlCol="0">
            <a:spAutoFit/>
          </a:bodyPr>
          <a:lstStyle/>
          <a:p>
            <a:r>
              <a:rPr lang="en-GB" sz="1100" dirty="0"/>
              <a:t>Populations around the world are ageing rapidly as </a:t>
            </a:r>
            <a:r>
              <a:rPr lang="en-GB" sz="1100" b="1" dirty="0"/>
              <a:t>birth rates decline </a:t>
            </a:r>
            <a:r>
              <a:rPr lang="en-GB" sz="1100" dirty="0"/>
              <a:t>and </a:t>
            </a:r>
            <a:r>
              <a:rPr lang="en-GB" sz="1100" b="1" dirty="0"/>
              <a:t>life expectancy increases</a:t>
            </a:r>
            <a:r>
              <a:rPr lang="en-GB" sz="1100" dirty="0"/>
              <a:t>.  Between 2000 and 2050, the proportion of the world’s population </a:t>
            </a:r>
            <a:r>
              <a:rPr lang="en-GB" sz="1100" b="1" dirty="0"/>
              <a:t>aged 60 years or over</a:t>
            </a:r>
            <a:r>
              <a:rPr lang="en-GB" sz="1100" dirty="0"/>
              <a:t> will double from about </a:t>
            </a:r>
            <a:r>
              <a:rPr lang="en-GB" sz="1100" b="1" dirty="0"/>
              <a:t>11% to 22%.  </a:t>
            </a:r>
            <a:r>
              <a:rPr lang="en-GB" sz="1100" dirty="0"/>
              <a:t>The absolute number of people aged 60 years or over is projected to increase from </a:t>
            </a:r>
            <a:r>
              <a:rPr lang="en-GB" sz="1100" b="1" dirty="0"/>
              <a:t>900 million </a:t>
            </a:r>
            <a:r>
              <a:rPr lang="en-GB" sz="1100" dirty="0"/>
              <a:t>in 2015 to </a:t>
            </a:r>
            <a:r>
              <a:rPr lang="en-GB" sz="1100" b="1" dirty="0"/>
              <a:t>2,100 million </a:t>
            </a:r>
            <a:r>
              <a:rPr lang="en-GB" sz="1100" dirty="0"/>
              <a:t>by 2050.  </a:t>
            </a:r>
          </a:p>
          <a:p>
            <a:endParaRPr lang="en-GB" sz="1100" dirty="0"/>
          </a:p>
          <a:p>
            <a:r>
              <a:rPr lang="en-GB" sz="1100" dirty="0"/>
              <a:t>This ageing effect is most pronounced in wealthier, developed regions where these two factors – </a:t>
            </a:r>
            <a:r>
              <a:rPr lang="en-GB" sz="1100" b="1" dirty="0"/>
              <a:t>fewer children </a:t>
            </a:r>
            <a:r>
              <a:rPr lang="en-GB" sz="1100" dirty="0"/>
              <a:t>and </a:t>
            </a:r>
            <a:r>
              <a:rPr lang="en-GB" sz="1100" b="1" dirty="0"/>
              <a:t>longer lives </a:t>
            </a:r>
            <a:r>
              <a:rPr lang="en-GB" sz="1100" dirty="0"/>
              <a:t>– combine most dramatically.  </a:t>
            </a:r>
          </a:p>
          <a:p>
            <a:endParaRPr lang="en-GB" sz="1100" dirty="0"/>
          </a:p>
          <a:p>
            <a:r>
              <a:rPr lang="en-GB" sz="1100" b="1" u="sng" dirty="0"/>
              <a:t>By 2050:</a:t>
            </a:r>
            <a:br>
              <a:rPr lang="en-GB" sz="1100" b="1" u="sng" dirty="0"/>
            </a:br>
            <a:endParaRPr lang="en-GB" sz="1100" b="1" u="sng" dirty="0"/>
          </a:p>
          <a:p>
            <a:pPr>
              <a:buFont typeface="Arial" pitchFamily="34" charset="0"/>
              <a:buChar char="•"/>
            </a:pPr>
            <a:r>
              <a:rPr lang="en-GB" sz="1100" dirty="0"/>
              <a:t>   </a:t>
            </a:r>
            <a:r>
              <a:rPr lang="en-GB" sz="1100" b="1" dirty="0"/>
              <a:t>Europe</a:t>
            </a:r>
            <a:r>
              <a:rPr lang="en-GB" sz="1100" dirty="0"/>
              <a:t> will have about </a:t>
            </a:r>
            <a:r>
              <a:rPr lang="en-GB" sz="1100" b="1" dirty="0"/>
              <a:t>34%</a:t>
            </a:r>
            <a:r>
              <a:rPr lang="en-GB" sz="1100" dirty="0"/>
              <a:t> of its population </a:t>
            </a:r>
            <a:r>
              <a:rPr lang="en-GB" sz="1100" b="1" dirty="0"/>
              <a:t>aged 60 or over</a:t>
            </a:r>
            <a:br>
              <a:rPr lang="en-GB" sz="1100" b="1" dirty="0"/>
            </a:br>
            <a:endParaRPr lang="en-GB" sz="1100" b="1" dirty="0"/>
          </a:p>
          <a:p>
            <a:pPr>
              <a:buFont typeface="Arial" pitchFamily="34" charset="0"/>
              <a:buChar char="•"/>
            </a:pPr>
            <a:r>
              <a:rPr lang="en-GB" sz="1100" dirty="0"/>
              <a:t>   </a:t>
            </a:r>
            <a:r>
              <a:rPr lang="en-GB" sz="1100" b="1" dirty="0"/>
              <a:t>Latin America </a:t>
            </a:r>
            <a:r>
              <a:rPr lang="en-GB" sz="1100" dirty="0"/>
              <a:t>and </a:t>
            </a:r>
            <a:r>
              <a:rPr lang="en-GB" sz="1100" b="1" dirty="0"/>
              <a:t>Asia </a:t>
            </a:r>
            <a:r>
              <a:rPr lang="en-GB" sz="1100" dirty="0"/>
              <a:t>will have about </a:t>
            </a:r>
            <a:r>
              <a:rPr lang="en-GB" sz="1100" b="1" dirty="0"/>
              <a:t>25%</a:t>
            </a:r>
            <a:br>
              <a:rPr lang="en-GB" sz="1100" dirty="0"/>
            </a:br>
            <a:endParaRPr lang="en-GB" sz="1100" dirty="0"/>
          </a:p>
          <a:p>
            <a:pPr>
              <a:buFont typeface="Arial" pitchFamily="34" charset="0"/>
              <a:buChar char="•"/>
            </a:pPr>
            <a:r>
              <a:rPr lang="en-GB" sz="1100" dirty="0"/>
              <a:t>   Although </a:t>
            </a:r>
            <a:r>
              <a:rPr lang="en-GB" sz="1100" b="1" dirty="0"/>
              <a:t>Africa</a:t>
            </a:r>
            <a:r>
              <a:rPr lang="en-GB" sz="1100" dirty="0"/>
              <a:t> has the youngest population structure of any major area, it will see the number of people </a:t>
            </a:r>
            <a:r>
              <a:rPr lang="en-GB" sz="1100" b="1" dirty="0"/>
              <a:t>aged 60 years or over </a:t>
            </a:r>
            <a:r>
              <a:rPr lang="en-GB" sz="1100" dirty="0"/>
              <a:t>increase to </a:t>
            </a:r>
            <a:r>
              <a:rPr lang="en-GB" sz="1100" b="1" dirty="0"/>
              <a:t>147 million </a:t>
            </a:r>
            <a:r>
              <a:rPr lang="en-GB" sz="1100" dirty="0"/>
              <a:t>(from 46 million in 2015)</a:t>
            </a:r>
          </a:p>
          <a:p>
            <a:endParaRPr lang="en-GB" sz="1100" dirty="0"/>
          </a:p>
          <a:p>
            <a:pPr>
              <a:buFont typeface="Arial" pitchFamily="34" charset="0"/>
              <a:buChar char="•"/>
            </a:pPr>
            <a:r>
              <a:rPr lang="en-GB" sz="1100" dirty="0"/>
              <a:t>  Countries such as Japan, Greece, Italy, Spain and Austria will have more than  </a:t>
            </a:r>
            <a:r>
              <a:rPr lang="en-GB" sz="1100" b="1" dirty="0"/>
              <a:t>two in five people aged 60 or more</a:t>
            </a:r>
            <a:r>
              <a:rPr lang="en-GB" sz="1100" dirty="0"/>
              <a:t>.</a:t>
            </a:r>
            <a:br>
              <a:rPr lang="en-GB" sz="1100" dirty="0"/>
            </a:br>
            <a:endParaRPr lang="en-GB" sz="1100" dirty="0"/>
          </a:p>
          <a:p>
            <a:pPr>
              <a:buFont typeface="Arial" pitchFamily="34" charset="0"/>
              <a:buChar char="•"/>
            </a:pPr>
            <a:r>
              <a:rPr lang="en-GB" sz="1100" dirty="0"/>
              <a:t>  </a:t>
            </a:r>
            <a:r>
              <a:rPr lang="en-GB" sz="1100" b="1" dirty="0"/>
              <a:t>33 countries </a:t>
            </a:r>
            <a:r>
              <a:rPr lang="en-GB" sz="1100" dirty="0"/>
              <a:t>are expected to have more than </a:t>
            </a:r>
            <a:r>
              <a:rPr lang="en-GB" sz="1100" b="1" dirty="0"/>
              <a:t>ten million </a:t>
            </a:r>
            <a:r>
              <a:rPr lang="en-GB" sz="1100" dirty="0"/>
              <a:t>people aged </a:t>
            </a:r>
            <a:r>
              <a:rPr lang="en-GB" sz="1100" b="1" dirty="0"/>
              <a:t>65 years or more</a:t>
            </a:r>
            <a:r>
              <a:rPr lang="en-GB" sz="1100" dirty="0"/>
              <a:t>, including five countries with more than </a:t>
            </a:r>
            <a:r>
              <a:rPr lang="en-GB" sz="1100" b="1" dirty="0"/>
              <a:t>50 million older people </a:t>
            </a:r>
            <a:r>
              <a:rPr lang="en-GB" sz="1100" dirty="0"/>
              <a:t>in this age group:  China (437 million), India (324 million), USA (107 million), Indonesia (70 million) and Brazil (58 million).</a:t>
            </a:r>
            <a:br>
              <a:rPr lang="en-GB" sz="1100" dirty="0"/>
            </a:br>
            <a:endParaRPr lang="en-GB" sz="1100" dirty="0"/>
          </a:p>
          <a:p>
            <a:pPr>
              <a:buFont typeface="Arial" pitchFamily="34" charset="0"/>
              <a:buChar char="•"/>
            </a:pPr>
            <a:r>
              <a:rPr lang="en-GB" sz="1100" dirty="0"/>
              <a:t>  The </a:t>
            </a:r>
            <a:r>
              <a:rPr lang="en-GB" sz="1100" b="1" dirty="0"/>
              <a:t>over 80 age group </a:t>
            </a:r>
            <a:r>
              <a:rPr lang="en-GB" sz="1100" dirty="0"/>
              <a:t>is expected to more than triple in size, rising to </a:t>
            </a:r>
            <a:r>
              <a:rPr lang="en-GB" sz="1100" b="1" dirty="0"/>
              <a:t>4.5% </a:t>
            </a:r>
            <a:r>
              <a:rPr lang="en-GB" sz="1100" dirty="0"/>
              <a:t>of the global population.</a:t>
            </a:r>
          </a:p>
          <a:p>
            <a:endParaRPr lang="en-GB" sz="1100" dirty="0"/>
          </a:p>
          <a:p>
            <a:endParaRPr lang="en-GB" sz="1100" dirty="0"/>
          </a:p>
        </p:txBody>
      </p:sp>
      <p:sp>
        <p:nvSpPr>
          <p:cNvPr id="8" name="TextBox 7"/>
          <p:cNvSpPr txBox="1"/>
          <p:nvPr/>
        </p:nvSpPr>
        <p:spPr>
          <a:xfrm>
            <a:off x="5114925" y="219075"/>
            <a:ext cx="4600575" cy="1933129"/>
          </a:xfrm>
          <a:prstGeom prst="rect">
            <a:avLst/>
          </a:prstGeom>
          <a:noFill/>
        </p:spPr>
        <p:txBody>
          <a:bodyPr wrap="square" rtlCol="0">
            <a:spAutoFit/>
          </a:bodyPr>
          <a:lstStyle/>
          <a:p>
            <a:pPr algn="ctr"/>
            <a:endParaRPr lang="en-GB" sz="1400" dirty="0">
              <a:latin typeface="+mn-lt"/>
            </a:endParaRPr>
          </a:p>
          <a:p>
            <a:pPr algn="ctr"/>
            <a:endParaRPr lang="en-GB" sz="1400" dirty="0">
              <a:latin typeface="+mn-lt"/>
            </a:endParaRPr>
          </a:p>
          <a:p>
            <a:pPr algn="ctr"/>
            <a:endParaRPr lang="en-GB" sz="1400" dirty="0">
              <a:latin typeface="+mn-lt"/>
            </a:endParaRPr>
          </a:p>
          <a:p>
            <a:pPr algn="ctr"/>
            <a:endParaRPr lang="en-GB" sz="1100" b="1" dirty="0">
              <a:latin typeface="+mn-lt"/>
            </a:endParaRPr>
          </a:p>
          <a:p>
            <a:r>
              <a:rPr lang="en-GB" sz="1100" dirty="0"/>
              <a:t>The gradual increases in UK life expectancy and average age experienced during the 20</a:t>
            </a:r>
            <a:r>
              <a:rPr lang="en-GB" sz="1100" baseline="30000" dirty="0"/>
              <a:t>th</a:t>
            </a:r>
            <a:r>
              <a:rPr lang="en-GB" sz="1100" dirty="0"/>
              <a:t> century are projected to continue.  </a:t>
            </a:r>
          </a:p>
          <a:p>
            <a:endParaRPr lang="en-GB" sz="1100" dirty="0"/>
          </a:p>
          <a:p>
            <a:r>
              <a:rPr lang="en-GB" sz="1100" dirty="0"/>
              <a:t>More than </a:t>
            </a:r>
            <a:r>
              <a:rPr lang="en-GB" sz="1100" b="1" dirty="0"/>
              <a:t>70% of UK population growth </a:t>
            </a:r>
            <a:r>
              <a:rPr lang="en-GB" sz="1100" dirty="0"/>
              <a:t>between 2014 and 2039 will be in the </a:t>
            </a:r>
            <a:r>
              <a:rPr lang="en-GB" sz="1100" b="1" dirty="0"/>
              <a:t>over 60 age group</a:t>
            </a:r>
            <a:r>
              <a:rPr lang="en-GB" sz="1100" dirty="0"/>
              <a:t>; an increase from </a:t>
            </a:r>
            <a:r>
              <a:rPr lang="en-GB" sz="1100" b="1" dirty="0"/>
              <a:t>14.9 million </a:t>
            </a:r>
            <a:r>
              <a:rPr lang="en-GB" sz="1100" dirty="0"/>
              <a:t>to </a:t>
            </a:r>
            <a:r>
              <a:rPr lang="en-GB" sz="1100" b="1" dirty="0"/>
              <a:t>21.9 million </a:t>
            </a:r>
            <a:r>
              <a:rPr lang="en-GB" sz="1100" dirty="0"/>
              <a:t>people (see Figure 1)</a:t>
            </a:r>
          </a:p>
        </p:txBody>
      </p:sp>
      <p:sp>
        <p:nvSpPr>
          <p:cNvPr id="9" name="Rounded Rectangle 8"/>
          <p:cNvSpPr/>
          <p:nvPr/>
        </p:nvSpPr>
        <p:spPr>
          <a:xfrm>
            <a:off x="52101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The UK’s population is ageing</a:t>
            </a:r>
            <a:r>
              <a:rPr lang="en-GB" sz="1400" baseline="30000" dirty="0">
                <a:solidFill>
                  <a:srgbClr val="000000"/>
                </a:solidFill>
                <a:latin typeface="Calibri" pitchFamily="34" charset="0"/>
              </a:rPr>
              <a:t>5</a:t>
            </a:r>
          </a:p>
        </p:txBody>
      </p:sp>
      <p:sp>
        <p:nvSpPr>
          <p:cNvPr id="10" name="Rectangle 9"/>
          <p:cNvSpPr/>
          <p:nvPr/>
        </p:nvSpPr>
        <p:spPr>
          <a:xfrm>
            <a:off x="4838700" y="2266950"/>
            <a:ext cx="4953000" cy="261610"/>
          </a:xfrm>
          <a:prstGeom prst="rect">
            <a:avLst/>
          </a:prstGeom>
        </p:spPr>
        <p:txBody>
          <a:bodyPr wrap="square">
            <a:spAutoFit/>
          </a:bodyPr>
          <a:lstStyle/>
          <a:p>
            <a:r>
              <a:rPr lang="en-GB" sz="1100" b="1" dirty="0"/>
              <a:t>    Figure 1:  UK population projections by age, based on ONS data 2014</a:t>
            </a:r>
          </a:p>
        </p:txBody>
      </p:sp>
      <p:pic>
        <p:nvPicPr>
          <p:cNvPr id="2050" name="Picture 2"/>
          <p:cNvPicPr>
            <a:picLocks noChangeAspect="1" noChangeArrowheads="1"/>
          </p:cNvPicPr>
          <p:nvPr/>
        </p:nvPicPr>
        <p:blipFill>
          <a:blip r:embed="rId3" cstate="print"/>
          <a:srcRect/>
          <a:stretch>
            <a:fillRect/>
          </a:stretch>
        </p:blipFill>
        <p:spPr bwMode="auto">
          <a:xfrm>
            <a:off x="4919662" y="2643307"/>
            <a:ext cx="4991099" cy="365683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360486" y="1700011"/>
            <a:ext cx="9545514" cy="677108"/>
          </a:xfrm>
          <a:prstGeom prst="rect">
            <a:avLst/>
          </a:prstGeom>
          <a:noFill/>
        </p:spPr>
        <p:txBody>
          <a:bodyPr wrap="square" rtlCol="0">
            <a:spAutoFit/>
          </a:bodyPr>
          <a:lstStyle/>
          <a:p>
            <a:pPr fontAlgn="auto">
              <a:spcBef>
                <a:spcPts val="0"/>
              </a:spcBef>
              <a:spcAft>
                <a:spcPts val="0"/>
              </a:spcAft>
              <a:defRPr/>
            </a:pPr>
            <a:endParaRPr lang="en-GB" sz="1200" kern="0" dirty="0">
              <a:solidFill>
                <a:sysClr val="windowText" lastClr="000000"/>
              </a:solidFill>
            </a:endParaRPr>
          </a:p>
          <a:p>
            <a:pPr fontAlgn="auto">
              <a:spcBef>
                <a:spcPts val="0"/>
              </a:spcBef>
              <a:spcAft>
                <a:spcPts val="0"/>
              </a:spcAft>
              <a:defRPr/>
            </a:pPr>
            <a:endParaRPr lang="en-GB" sz="1400" b="1" kern="0" dirty="0">
              <a:solidFill>
                <a:sysClr val="windowText" lastClr="000000"/>
              </a:solidFill>
            </a:endParaRPr>
          </a:p>
          <a:p>
            <a:pPr fontAlgn="auto">
              <a:spcBef>
                <a:spcPts val="0"/>
              </a:spcBef>
              <a:spcAft>
                <a:spcPts val="0"/>
              </a:spcAft>
              <a:defRPr/>
            </a:pPr>
            <a:r>
              <a:rPr lang="en-GB" sz="1200" kern="0" dirty="0">
                <a:solidFill>
                  <a:sysClr val="windowText" lastClr="000000"/>
                </a:solidFill>
              </a:rPr>
              <a:t>	            	</a:t>
            </a:r>
          </a:p>
        </p:txBody>
      </p:sp>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7</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7</a:t>
            </a:fld>
            <a:endParaRPr lang="en-GB" sz="800" dirty="0">
              <a:solidFill>
                <a:srgbClr val="FFFFFF"/>
              </a:solidFill>
            </a:endParaRPr>
          </a:p>
        </p:txBody>
      </p:sp>
      <p:sp>
        <p:nvSpPr>
          <p:cNvPr id="24" name="Rounded Rectangle 23"/>
          <p:cNvSpPr/>
          <p:nvPr/>
        </p:nvSpPr>
        <p:spPr>
          <a:xfrm>
            <a:off x="360486" y="352426"/>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latin typeface="Calibri" pitchFamily="34" charset="0"/>
              </a:rPr>
              <a:t>Scotland’s population is ageing</a:t>
            </a:r>
            <a:r>
              <a:rPr lang="en-GB" sz="1400" baseline="30000" dirty="0">
                <a:latin typeface="Calibri" pitchFamily="34" charset="0"/>
              </a:rPr>
              <a:t>6</a:t>
            </a:r>
          </a:p>
        </p:txBody>
      </p:sp>
      <p:sp>
        <p:nvSpPr>
          <p:cNvPr id="12" name="TextBox 11"/>
          <p:cNvSpPr txBox="1"/>
          <p:nvPr/>
        </p:nvSpPr>
        <p:spPr>
          <a:xfrm>
            <a:off x="190500" y="923926"/>
            <a:ext cx="4733926" cy="2970044"/>
          </a:xfrm>
          <a:prstGeom prst="rect">
            <a:avLst/>
          </a:prstGeom>
          <a:noFill/>
        </p:spPr>
        <p:txBody>
          <a:bodyPr wrap="square" rtlCol="0">
            <a:spAutoFit/>
          </a:bodyPr>
          <a:lstStyle/>
          <a:p>
            <a:r>
              <a:rPr lang="en-GB" sz="1100" dirty="0">
                <a:cs typeface="Arial" pitchFamily="34" charset="0"/>
              </a:rPr>
              <a:t>Scotland’s population is projected to rise from 5.40 million in 2016 to </a:t>
            </a:r>
          </a:p>
          <a:p>
            <a:r>
              <a:rPr lang="en-GB" sz="1100" dirty="0">
                <a:cs typeface="Arial" pitchFamily="34" charset="0"/>
              </a:rPr>
              <a:t>5.69 million in 2041.  It is also</a:t>
            </a:r>
            <a:r>
              <a:rPr lang="en-GB" sz="1100" b="1" dirty="0">
                <a:cs typeface="Arial" pitchFamily="34" charset="0"/>
              </a:rPr>
              <a:t> ageing</a:t>
            </a:r>
            <a:r>
              <a:rPr lang="en-GB" sz="1100" dirty="0">
                <a:cs typeface="Arial" pitchFamily="34" charset="0"/>
              </a:rPr>
              <a:t> in line with the general UK, European and global trends.  Currently 0.97 million people in Scotland are aged 65 and over (1 in 6 of the population).  By 2041, this is projected to rise to 1.47 million (1 in 4 of the population).  </a:t>
            </a:r>
          </a:p>
          <a:p>
            <a:endParaRPr lang="en-GB" sz="1100" dirty="0">
              <a:cs typeface="Arial" pitchFamily="34" charset="0"/>
            </a:endParaRPr>
          </a:p>
          <a:p>
            <a:r>
              <a:rPr lang="en-GB" sz="1100" dirty="0">
                <a:cs typeface="Arial" pitchFamily="34" charset="0"/>
              </a:rPr>
              <a:t>A population pyramid is a good way of illustrating the age and sex structure of the population.  Figure 2 represents the population of Scotland in 2016 and projected for 2041.  Each bar in the pyramid represents a single year of age and the length of the bar relates to the number of people of that age in the population.  The solid bars represent the population for 2016 and the lines represent the projected population in 2041.  In addition to the general ageing trend, this figure also shows a particular effect on the projected age structure of Scotland’s population as the “baby boomers” of the 1960’s age over the next 25 years.  This large group, around age 50 in 2016 become age 75 by 2041.   </a:t>
            </a:r>
          </a:p>
          <a:p>
            <a:endParaRPr lang="en-GB" sz="1100" dirty="0">
              <a:latin typeface="Arial" pitchFamily="34" charset="0"/>
              <a:cs typeface="Arial" pitchFamily="34" charset="0"/>
            </a:endParaRPr>
          </a:p>
        </p:txBody>
      </p:sp>
      <p:sp>
        <p:nvSpPr>
          <p:cNvPr id="15" name="TextBox 14"/>
          <p:cNvSpPr txBox="1"/>
          <p:nvPr/>
        </p:nvSpPr>
        <p:spPr>
          <a:xfrm>
            <a:off x="5305426" y="238125"/>
            <a:ext cx="4286250" cy="2631490"/>
          </a:xfrm>
          <a:prstGeom prst="rect">
            <a:avLst/>
          </a:prstGeom>
          <a:noFill/>
        </p:spPr>
        <p:txBody>
          <a:bodyPr wrap="square" rtlCol="0">
            <a:spAutoFit/>
          </a:bodyPr>
          <a:lstStyle/>
          <a:p>
            <a:r>
              <a:rPr lang="en-GB" sz="1100" dirty="0">
                <a:cs typeface="Arial" pitchFamily="34" charset="0"/>
              </a:rPr>
              <a:t>The projected ageing of the population can also be shown by breaking down the changes by age group as shown in Figure 3.  </a:t>
            </a:r>
          </a:p>
          <a:p>
            <a:endParaRPr lang="en-GB" sz="1100" dirty="0">
              <a:cs typeface="Arial" pitchFamily="34" charset="0"/>
            </a:endParaRPr>
          </a:p>
          <a:p>
            <a:r>
              <a:rPr lang="en-GB" sz="1100" b="1" dirty="0">
                <a:cs typeface="Arial" pitchFamily="34" charset="0"/>
              </a:rPr>
              <a:t>Over the next 10 years</a:t>
            </a:r>
            <a:r>
              <a:rPr lang="en-GB" sz="1100" dirty="0">
                <a:cs typeface="Arial" pitchFamily="34" charset="0"/>
              </a:rPr>
              <a:t>, there is projected to be a decline in population in the 16-24 age group (9% decrease) and the 45-64 age group (4% decrease).  There are modest increases of 2% and 5% for people aged 0-15 and 25-44 respectively.  However, the largest percentage increases in population are projected for the oldest age groups, 65-74 (13% increase) and 75 and over (27% increase)</a:t>
            </a:r>
          </a:p>
          <a:p>
            <a:endParaRPr lang="en-GB" sz="1100" dirty="0">
              <a:cs typeface="Arial" pitchFamily="34" charset="0"/>
            </a:endParaRPr>
          </a:p>
          <a:p>
            <a:r>
              <a:rPr lang="en-GB" sz="1100" b="1" dirty="0">
                <a:cs typeface="Arial" pitchFamily="34" charset="0"/>
              </a:rPr>
              <a:t>Over the next 25 years</a:t>
            </a:r>
            <a:r>
              <a:rPr lang="en-GB" sz="1100" dirty="0">
                <a:cs typeface="Arial" pitchFamily="34" charset="0"/>
              </a:rPr>
              <a:t>, the ageing population is projected to become even more pronounced.  There is a larger increase projected for the 65-74 age group (17% increase) and the 75 and over age group, which is projected to increase by 79%.  All of the other age groups below age 65 are projected to decline in population over the next 25 years to 2041.</a:t>
            </a:r>
          </a:p>
        </p:txBody>
      </p:sp>
      <p:sp>
        <p:nvSpPr>
          <p:cNvPr id="17" name="Rectangle 16"/>
          <p:cNvSpPr/>
          <p:nvPr/>
        </p:nvSpPr>
        <p:spPr>
          <a:xfrm>
            <a:off x="5430128" y="3153203"/>
            <a:ext cx="4123445" cy="600164"/>
          </a:xfrm>
          <a:prstGeom prst="rect">
            <a:avLst/>
          </a:prstGeom>
        </p:spPr>
        <p:txBody>
          <a:bodyPr wrap="square">
            <a:spAutoFit/>
          </a:bodyPr>
          <a:lstStyle/>
          <a:p>
            <a:endParaRPr lang="en-GB" sz="1100" b="1" dirty="0"/>
          </a:p>
          <a:p>
            <a:r>
              <a:rPr lang="en-GB" sz="1100" b="1" dirty="0"/>
              <a:t>Figure 3: The projected percentage change in Scotland’s population by age group, 2016-2026 and 2016- 2041</a:t>
            </a:r>
          </a:p>
        </p:txBody>
      </p:sp>
      <p:sp>
        <p:nvSpPr>
          <p:cNvPr id="11" name="Rectangle 10"/>
          <p:cNvSpPr/>
          <p:nvPr/>
        </p:nvSpPr>
        <p:spPr>
          <a:xfrm>
            <a:off x="190500" y="3724186"/>
            <a:ext cx="4876799" cy="430887"/>
          </a:xfrm>
          <a:prstGeom prst="rect">
            <a:avLst/>
          </a:prstGeom>
        </p:spPr>
        <p:txBody>
          <a:bodyPr wrap="square">
            <a:spAutoFit/>
          </a:bodyPr>
          <a:lstStyle/>
          <a:p>
            <a:r>
              <a:rPr lang="en-GB" sz="1100" b="1" dirty="0"/>
              <a:t>Figure 2: The projected age structure of Scotland’s population, 2016 and 2041</a:t>
            </a:r>
          </a:p>
        </p:txBody>
      </p:sp>
      <p:pic>
        <p:nvPicPr>
          <p:cNvPr id="1026" name="Picture 2"/>
          <p:cNvPicPr>
            <a:picLocks noChangeAspect="1" noChangeArrowheads="1"/>
          </p:cNvPicPr>
          <p:nvPr/>
        </p:nvPicPr>
        <p:blipFill>
          <a:blip r:embed="rId2" cstate="print"/>
          <a:srcRect/>
          <a:stretch>
            <a:fillRect/>
          </a:stretch>
        </p:blipFill>
        <p:spPr bwMode="auto">
          <a:xfrm>
            <a:off x="360486" y="4073262"/>
            <a:ext cx="4563940" cy="27847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24426" y="3724186"/>
            <a:ext cx="4943475" cy="30098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8</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8</a:t>
            </a:fld>
            <a:endParaRPr lang="en-GB" sz="800" dirty="0">
              <a:solidFill>
                <a:srgbClr val="FFFFFF"/>
              </a:solidFill>
            </a:endParaRPr>
          </a:p>
        </p:txBody>
      </p:sp>
      <p:sp>
        <p:nvSpPr>
          <p:cNvPr id="5" name="Rounded Rectangle 4"/>
          <p:cNvSpPr/>
          <p:nvPr/>
        </p:nvSpPr>
        <p:spPr>
          <a:xfrm>
            <a:off x="371406"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Scotland’s housing market </a:t>
            </a:r>
            <a:r>
              <a:rPr lang="en-GB" sz="1400" baseline="30000" dirty="0">
                <a:solidFill>
                  <a:srgbClr val="000000"/>
                </a:solidFill>
                <a:latin typeface="Calibri" pitchFamily="34" charset="0"/>
              </a:rPr>
              <a:t>7,8</a:t>
            </a:r>
          </a:p>
        </p:txBody>
      </p:sp>
      <p:sp>
        <p:nvSpPr>
          <p:cNvPr id="9" name="TextBox 8"/>
          <p:cNvSpPr txBox="1"/>
          <p:nvPr/>
        </p:nvSpPr>
        <p:spPr>
          <a:xfrm>
            <a:off x="200024" y="847725"/>
            <a:ext cx="5005253" cy="3477875"/>
          </a:xfrm>
          <a:prstGeom prst="rect">
            <a:avLst/>
          </a:prstGeom>
          <a:noFill/>
        </p:spPr>
        <p:txBody>
          <a:bodyPr wrap="square" rtlCol="0">
            <a:spAutoFit/>
          </a:bodyPr>
          <a:lstStyle/>
          <a:p>
            <a:r>
              <a:rPr lang="en-GB" sz="1100" dirty="0"/>
              <a:t>The composition of Scotland’s </a:t>
            </a:r>
            <a:r>
              <a:rPr lang="en-GB" sz="1100" b="1" dirty="0"/>
              <a:t>2.5 million housing stock </a:t>
            </a:r>
            <a:r>
              <a:rPr lang="en-GB" sz="1100" dirty="0"/>
              <a:t>(2016) is shown in the table below.  58% are owner occupied and 38% rented.  The rented sector is split fairly evenly between private rental (15%), local authorities (12%) and housing associations (11%)</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The long term trend has been a marked increase in </a:t>
            </a:r>
            <a:r>
              <a:rPr lang="en-GB" sz="1100" b="1" dirty="0"/>
              <a:t>owner occupation </a:t>
            </a:r>
            <a:r>
              <a:rPr lang="en-GB" sz="1100" dirty="0"/>
              <a:t>in Scotland (see Figure 4).  Two factors have contributed to this:  the introduction of the right to buy for public authority tenants in 1979, coupled with the decline of local authority new build and the increased contribution of private sector house building.  The</a:t>
            </a:r>
            <a:r>
              <a:rPr lang="en-GB" sz="1100" b="1" dirty="0"/>
              <a:t> reduction </a:t>
            </a:r>
            <a:r>
              <a:rPr lang="en-GB" sz="1100" dirty="0"/>
              <a:t>in owner occupation </a:t>
            </a:r>
            <a:r>
              <a:rPr lang="en-GB" sz="1100" b="1" dirty="0"/>
              <a:t>since 2008 </a:t>
            </a:r>
            <a:r>
              <a:rPr lang="en-GB" sz="1100" dirty="0"/>
              <a:t>has coincided with an increase in the private rental sector.  This may be due, in part, to the economic downturn and the difficulty potential home owners have experienced since in securing a mortgage.</a:t>
            </a:r>
            <a:r>
              <a:rPr lang="en-GB" sz="1100" b="1" dirty="0"/>
              <a:t>  </a:t>
            </a:r>
          </a:p>
        </p:txBody>
      </p:sp>
      <p:pic>
        <p:nvPicPr>
          <p:cNvPr id="1026" name="Picture 2"/>
          <p:cNvPicPr>
            <a:picLocks noChangeAspect="1" noChangeArrowheads="1"/>
          </p:cNvPicPr>
          <p:nvPr/>
        </p:nvPicPr>
        <p:blipFill>
          <a:blip r:embed="rId3" cstate="print"/>
          <a:srcRect/>
          <a:stretch>
            <a:fillRect/>
          </a:stretch>
        </p:blipFill>
        <p:spPr bwMode="auto">
          <a:xfrm>
            <a:off x="52387" y="4664154"/>
            <a:ext cx="5152891" cy="2117505"/>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4288598534"/>
              </p:ext>
            </p:extLst>
          </p:nvPr>
        </p:nvGraphicFramePr>
        <p:xfrm>
          <a:off x="52387" y="1664209"/>
          <a:ext cx="5152889" cy="1127760"/>
        </p:xfrm>
        <a:graphic>
          <a:graphicData uri="http://schemas.openxmlformats.org/drawingml/2006/table">
            <a:tbl>
              <a:tblPr firstRow="1" bandRow="1">
                <a:tableStyleId>{7DF18680-E054-41AD-8BC1-D1AEF772440D}</a:tableStyleId>
              </a:tblPr>
              <a:tblGrid>
                <a:gridCol w="2647517">
                  <a:extLst>
                    <a:ext uri="{9D8B030D-6E8A-4147-A177-3AD203B41FA5}">
                      <a16:colId xmlns:a16="http://schemas.microsoft.com/office/drawing/2014/main" val="20000"/>
                    </a:ext>
                  </a:extLst>
                </a:gridCol>
                <a:gridCol w="799587">
                  <a:extLst>
                    <a:ext uri="{9D8B030D-6E8A-4147-A177-3AD203B41FA5}">
                      <a16:colId xmlns:a16="http://schemas.microsoft.com/office/drawing/2014/main" val="20001"/>
                    </a:ext>
                  </a:extLst>
                </a:gridCol>
                <a:gridCol w="835124">
                  <a:extLst>
                    <a:ext uri="{9D8B030D-6E8A-4147-A177-3AD203B41FA5}">
                      <a16:colId xmlns:a16="http://schemas.microsoft.com/office/drawing/2014/main" val="20002"/>
                    </a:ext>
                  </a:extLst>
                </a:gridCol>
                <a:gridCol w="870661">
                  <a:extLst>
                    <a:ext uri="{9D8B030D-6E8A-4147-A177-3AD203B41FA5}">
                      <a16:colId xmlns:a16="http://schemas.microsoft.com/office/drawing/2014/main" val="20003"/>
                    </a:ext>
                  </a:extLst>
                </a:gridCol>
              </a:tblGrid>
              <a:tr h="202981">
                <a:tc>
                  <a:txBody>
                    <a:bodyPr/>
                    <a:lstStyle/>
                    <a:p>
                      <a:pPr algn="ctr"/>
                      <a:r>
                        <a:rPr lang="en-GB" sz="800" dirty="0">
                          <a:solidFill>
                            <a:schemeClr val="tx1"/>
                          </a:solidFill>
                        </a:rPr>
                        <a:t>58% Owner Occupied (1.5</a:t>
                      </a:r>
                      <a:r>
                        <a:rPr lang="en-GB" sz="800" baseline="0" dirty="0">
                          <a:solidFill>
                            <a:schemeClr val="tx1"/>
                          </a:solidFill>
                        </a:rPr>
                        <a:t> million</a:t>
                      </a:r>
                      <a:r>
                        <a:rPr lang="en-GB" sz="800" dirty="0">
                          <a:solidFill>
                            <a:schemeClr val="tx1"/>
                          </a:solidFill>
                        </a:rPr>
                        <a:t>) </a:t>
                      </a: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38%</a:t>
                      </a:r>
                      <a:r>
                        <a:rPr lang="en-GB" sz="800" baseline="0" dirty="0">
                          <a:solidFill>
                            <a:schemeClr val="tx1"/>
                          </a:solidFill>
                        </a:rPr>
                        <a:t> </a:t>
                      </a:r>
                      <a:r>
                        <a:rPr lang="en-GB" sz="800" dirty="0">
                          <a:solidFill>
                            <a:schemeClr val="tx1"/>
                          </a:solidFill>
                        </a:rPr>
                        <a:t>Rented (1</a:t>
                      </a:r>
                      <a:r>
                        <a:rPr lang="en-GB" sz="800" baseline="0" dirty="0">
                          <a:solidFill>
                            <a:schemeClr val="tx1"/>
                          </a:solidFill>
                        </a:rPr>
                        <a:t> million)</a:t>
                      </a:r>
                      <a:endParaRPr lang="en-GB" sz="8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66936">
                <a:tc>
                  <a:txBody>
                    <a:bodyPr/>
                    <a:lstStyle/>
                    <a:p>
                      <a:r>
                        <a:rPr lang="en-GB" sz="800" b="1" dirty="0"/>
                        <a:t>58%</a:t>
                      </a:r>
                      <a:r>
                        <a:rPr lang="en-GB" sz="800" b="1" baseline="0" dirty="0"/>
                        <a:t> </a:t>
                      </a:r>
                      <a:r>
                        <a:rPr lang="en-GB" sz="800" baseline="0" dirty="0"/>
                        <a:t>of homes were owner occupied (1.5 million)</a:t>
                      </a:r>
                    </a:p>
                    <a:p>
                      <a:r>
                        <a:rPr lang="en-GB" sz="800" baseline="0" dirty="0"/>
                        <a:t>A further </a:t>
                      </a:r>
                      <a:r>
                        <a:rPr lang="en-GB" sz="800" b="1" baseline="0" dirty="0"/>
                        <a:t>4% </a:t>
                      </a:r>
                      <a:r>
                        <a:rPr lang="en-GB" sz="800" baseline="0" dirty="0"/>
                        <a:t>were </a:t>
                      </a:r>
                      <a:r>
                        <a:rPr lang="en-GB" sz="800" b="1" baseline="0" dirty="0"/>
                        <a:t>vacant </a:t>
                      </a:r>
                      <a:r>
                        <a:rPr lang="en-GB" sz="800" baseline="0" dirty="0"/>
                        <a:t>or 2nd homes (97,000)</a:t>
                      </a:r>
                      <a:endParaRPr lang="en-GB" sz="800" dirty="0"/>
                    </a:p>
                  </a:txBody>
                  <a:tcPr/>
                </a:tc>
                <a:tc>
                  <a:txBody>
                    <a:bodyPr/>
                    <a:lstStyle/>
                    <a:p>
                      <a:r>
                        <a:rPr lang="en-GB" sz="800" dirty="0"/>
                        <a:t>Private rental sector:</a:t>
                      </a:r>
                      <a:r>
                        <a:rPr lang="en-GB" sz="800" baseline="0" dirty="0"/>
                        <a:t> </a:t>
                      </a:r>
                    </a:p>
                    <a:p>
                      <a:r>
                        <a:rPr lang="en-GB" sz="800" dirty="0"/>
                        <a:t>15% (394,000)</a:t>
                      </a:r>
                    </a:p>
                  </a:txBody>
                  <a:tcPr/>
                </a:tc>
                <a:tc>
                  <a:txBody>
                    <a:bodyPr/>
                    <a:lstStyle/>
                    <a:p>
                      <a:r>
                        <a:rPr lang="en-GB" sz="800" dirty="0"/>
                        <a:t>Local authorities:</a:t>
                      </a:r>
                      <a:r>
                        <a:rPr lang="en-GB" sz="800" baseline="0" dirty="0"/>
                        <a:t> </a:t>
                      </a:r>
                      <a:r>
                        <a:rPr lang="en-GB" sz="800" dirty="0"/>
                        <a:t>12%</a:t>
                      </a:r>
                      <a:r>
                        <a:rPr lang="en-GB" sz="800" baseline="0" dirty="0"/>
                        <a:t> (317,000)</a:t>
                      </a:r>
                      <a:endParaRPr lang="en-GB" sz="800" dirty="0"/>
                    </a:p>
                    <a:p>
                      <a:endParaRPr lang="en-GB" sz="800" dirty="0"/>
                    </a:p>
                  </a:txBody>
                  <a:tcPr/>
                </a:tc>
                <a:tc>
                  <a:txBody>
                    <a:bodyPr/>
                    <a:lstStyle/>
                    <a:p>
                      <a:r>
                        <a:rPr lang="en-GB" sz="800" dirty="0"/>
                        <a:t>Housing Associations</a:t>
                      </a:r>
                    </a:p>
                    <a:p>
                      <a:r>
                        <a:rPr lang="en-GB" sz="800" dirty="0"/>
                        <a:t>11% (278,000)</a:t>
                      </a:r>
                    </a:p>
                    <a:p>
                      <a:endParaRPr lang="en-GB" sz="800" dirty="0"/>
                    </a:p>
                  </a:txBody>
                  <a:tcPr/>
                </a:tc>
                <a:extLst>
                  <a:ext uri="{0D108BD9-81ED-4DB2-BD59-A6C34878D82A}">
                    <a16:rowId xmlns:a16="http://schemas.microsoft.com/office/drawing/2014/main" val="10001"/>
                  </a:ext>
                </a:extLst>
              </a:tr>
              <a:tr h="202981">
                <a:tc gridSpan="2">
                  <a:txBody>
                    <a:bodyPr/>
                    <a:lstStyle/>
                    <a:p>
                      <a:pPr algn="ctr"/>
                      <a:r>
                        <a:rPr lang="en-GB" sz="800" b="1" dirty="0"/>
                        <a:t>77%</a:t>
                      </a:r>
                      <a:r>
                        <a:rPr lang="en-GB" sz="800" b="1" baseline="0" dirty="0"/>
                        <a:t> of homes in Scotland are in the private sector</a:t>
                      </a:r>
                      <a:endParaRPr lang="en-GB" sz="800" b="1" dirty="0"/>
                    </a:p>
                  </a:txBody>
                  <a:tcPr/>
                </a:tc>
                <a:tc hMerge="1">
                  <a:txBody>
                    <a:bodyPr/>
                    <a:lstStyle/>
                    <a:p>
                      <a:endParaRPr lang="en-GB" dirty="0"/>
                    </a:p>
                  </a:txBody>
                  <a:tcPr/>
                </a:tc>
                <a:tc gridSpan="2">
                  <a:txBody>
                    <a:bodyPr/>
                    <a:lstStyle/>
                    <a:p>
                      <a:pPr algn="ctr"/>
                      <a:r>
                        <a:rPr lang="en-GB" sz="800" b="1" dirty="0"/>
                        <a:t>23%</a:t>
                      </a:r>
                      <a:r>
                        <a:rPr lang="en-GB" sz="800" b="1" baseline="0" dirty="0"/>
                        <a:t> are in the public sector</a:t>
                      </a:r>
                      <a:endParaRPr lang="en-GB" sz="800" b="1"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8164C0FE-2AA9-4DD0-B0F7-992C15C758D9}"/>
              </a:ext>
            </a:extLst>
          </p:cNvPr>
          <p:cNvSpPr/>
          <p:nvPr/>
        </p:nvSpPr>
        <p:spPr>
          <a:xfrm>
            <a:off x="399255" y="4402544"/>
            <a:ext cx="4083051" cy="261610"/>
          </a:xfrm>
          <a:prstGeom prst="rect">
            <a:avLst/>
          </a:prstGeom>
        </p:spPr>
        <p:txBody>
          <a:bodyPr wrap="square">
            <a:spAutoFit/>
          </a:bodyPr>
          <a:lstStyle/>
          <a:p>
            <a:r>
              <a:rPr lang="en-GB" sz="1100" b="1" dirty="0"/>
              <a:t> Figure 4: Scotland’s housing stock by tenure, 1981 - 2015</a:t>
            </a:r>
            <a:endParaRPr lang="en-GB" sz="1100" dirty="0"/>
          </a:p>
        </p:txBody>
      </p:sp>
      <p:sp>
        <p:nvSpPr>
          <p:cNvPr id="3" name="TextBox 2">
            <a:extLst>
              <a:ext uri="{FF2B5EF4-FFF2-40B4-BE49-F238E27FC236}">
                <a16:creationId xmlns:a16="http://schemas.microsoft.com/office/drawing/2014/main" id="{C4282DD8-2B9F-463F-9143-47365844FC8F}"/>
              </a:ext>
            </a:extLst>
          </p:cNvPr>
          <p:cNvSpPr txBox="1"/>
          <p:nvPr/>
        </p:nvSpPr>
        <p:spPr>
          <a:xfrm>
            <a:off x="5561819" y="270148"/>
            <a:ext cx="4065562" cy="6447919"/>
          </a:xfrm>
          <a:prstGeom prst="rect">
            <a:avLst/>
          </a:prstGeom>
          <a:noFill/>
        </p:spPr>
        <p:txBody>
          <a:bodyPr wrap="square" rtlCol="0">
            <a:spAutoFit/>
          </a:bodyPr>
          <a:lstStyle/>
          <a:p>
            <a:pPr algn="ctr"/>
            <a:r>
              <a:rPr lang="en-GB" sz="1400" dirty="0">
                <a:solidFill>
                  <a:srgbClr val="0070C0"/>
                </a:solidFill>
              </a:rPr>
              <a:t>Housing is a devolved matter.  </a:t>
            </a:r>
          </a:p>
          <a:p>
            <a:endParaRPr lang="en-GB" sz="1100" dirty="0"/>
          </a:p>
          <a:p>
            <a:r>
              <a:rPr lang="en-GB" sz="1100" dirty="0"/>
              <a:t>The Scottish Government, councils, housing associations and the private sector, including the construction sector, all have an important role to play in housing in Scotland.</a:t>
            </a:r>
          </a:p>
          <a:p>
            <a:endParaRPr lang="en-GB" sz="1100" dirty="0"/>
          </a:p>
          <a:p>
            <a:r>
              <a:rPr lang="en-GB" sz="1100" dirty="0"/>
              <a:t>Around 77% of homes in Scotland are in the private sector, either through home-ownership or as private rentals. The other 23% of homes are in the public sector and are rented through councils or housing associations.</a:t>
            </a:r>
          </a:p>
          <a:p>
            <a:endParaRPr lang="en-GB" sz="1100" dirty="0"/>
          </a:p>
          <a:p>
            <a:pPr algn="ctr"/>
            <a:r>
              <a:rPr lang="en-GB" sz="1400" dirty="0">
                <a:solidFill>
                  <a:srgbClr val="0070C0"/>
                </a:solidFill>
              </a:rPr>
              <a:t>Housing supply in Scotland </a:t>
            </a:r>
            <a:r>
              <a:rPr lang="en-GB" sz="1400" baseline="30000" dirty="0">
                <a:solidFill>
                  <a:srgbClr val="0070C0"/>
                </a:solidFill>
              </a:rPr>
              <a:t>9</a:t>
            </a:r>
          </a:p>
          <a:p>
            <a:endParaRPr lang="en-GB" sz="1100" dirty="0"/>
          </a:p>
          <a:p>
            <a:r>
              <a:rPr lang="en-GB" sz="1100" dirty="0"/>
              <a:t>The Scottish Government’s housing supply budget provides funds to councils, housing associations, individuals and private developers through a mixture of various grants, loans and guarantees.  Most of the housing supply budget is used for new build housing, although it can also be used for adapting and refurbishing existing stock.</a:t>
            </a:r>
          </a:p>
          <a:p>
            <a:endParaRPr lang="en-GB" sz="1100" dirty="0"/>
          </a:p>
          <a:p>
            <a:r>
              <a:rPr lang="en-GB" sz="1100" dirty="0"/>
              <a:t>Over the five year period April 2016 – March 2021 the Scottish Government plans to spend at least £3bn on housing supply with the aim to deliver 50,000 new affordable homes (10,000 per annum), of which 35,000 will be for social rent.  </a:t>
            </a:r>
          </a:p>
          <a:p>
            <a:endParaRPr lang="en-GB" sz="1100" dirty="0"/>
          </a:p>
          <a:p>
            <a:r>
              <a:rPr lang="en-GB" sz="1100" dirty="0"/>
              <a:t>In the current year (2017-18) the total housing supply budget is £725m:  split between the Affordable Housing Supply Programme (£590m) and a range of other initiatives designed to stimulate demand, such as the Help to Buy scheme, the Open Market Shared Equity Scheme and Rural and Islands Housing Fund (all totalling £135m).</a:t>
            </a:r>
          </a:p>
          <a:p>
            <a:endParaRPr lang="en-GB" sz="1100" dirty="0"/>
          </a:p>
          <a:p>
            <a:r>
              <a:rPr lang="en-GB" sz="1100" dirty="0"/>
              <a:t>Other measures to increase housing supply include a review of the planning system in Scotland which will result in a new Planning Bill in 2018 and specific grant and loan funding to help remove infrastructure blockages that are preventing new house building in certain locations.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1"/>
          <p:cNvSpPr>
            <a:spLocks noGrp="1"/>
          </p:cNvSpPr>
          <p:nvPr>
            <p:ph type="sldNum" sz="quarter" idx="12"/>
          </p:nvPr>
        </p:nvSpPr>
        <p:spPr>
          <a:xfrm>
            <a:off x="7594600" y="6492875"/>
            <a:ext cx="2311400" cy="365125"/>
          </a:xfrm>
        </p:spPr>
        <p:txBody>
          <a:bodyPr anchor="b"/>
          <a:lstStyle/>
          <a:p>
            <a:pPr algn="r"/>
            <a:fld id="{E218419E-96E6-4857-90A5-DECC2F533844}" type="slidenum">
              <a:rPr lang="en-GB" sz="800" smtClean="0">
                <a:solidFill>
                  <a:srgbClr val="FFFFFF"/>
                </a:solidFill>
              </a:rPr>
              <a:pPr algn="r"/>
              <a:t>9</a:t>
            </a:fld>
            <a:endParaRPr lang="en-GB" sz="800" dirty="0">
              <a:solidFill>
                <a:srgbClr val="FFFFFF"/>
              </a:solidFill>
            </a:endParaRPr>
          </a:p>
        </p:txBody>
      </p:sp>
      <p:sp>
        <p:nvSpPr>
          <p:cNvPr id="32" name="Slide Number Placeholder 1"/>
          <p:cNvSpPr txBox="1">
            <a:spLocks/>
          </p:cNvSpPr>
          <p:nvPr/>
        </p:nvSpPr>
        <p:spPr>
          <a:xfrm>
            <a:off x="7256975" y="6096461"/>
            <a:ext cx="2311400" cy="365125"/>
          </a:xfrm>
          <a:prstGeom prst="rect">
            <a:avLst/>
          </a:prstGeom>
        </p:spPr>
        <p:txBody>
          <a:bodyPr anchor="b"/>
          <a:lstStyle/>
          <a:p>
            <a:pPr algn="r">
              <a:defRPr/>
            </a:pPr>
            <a:fld id="{E218419E-96E6-4857-90A5-DECC2F533844}" type="slidenum">
              <a:rPr lang="en-GB" sz="800" smtClean="0">
                <a:solidFill>
                  <a:srgbClr val="FFFFFF"/>
                </a:solidFill>
              </a:rPr>
              <a:pPr algn="r">
                <a:defRPr/>
              </a:pPr>
              <a:t>9</a:t>
            </a:fld>
            <a:endParaRPr lang="en-GB" sz="800" dirty="0">
              <a:solidFill>
                <a:srgbClr val="FFFFFF"/>
              </a:solidFill>
            </a:endParaRPr>
          </a:p>
        </p:txBody>
      </p:sp>
      <p:sp>
        <p:nvSpPr>
          <p:cNvPr id="5" name="Rounded Rectangle 4"/>
          <p:cNvSpPr/>
          <p:nvPr/>
        </p:nvSpPr>
        <p:spPr>
          <a:xfrm>
            <a:off x="295275" y="276225"/>
            <a:ext cx="4514850" cy="5715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0000"/>
                </a:solidFill>
                <a:latin typeface="Calibri" pitchFamily="34" charset="0"/>
              </a:rPr>
              <a:t>Scotland’s housing market – analysis by age groups </a:t>
            </a:r>
            <a:r>
              <a:rPr lang="en-GB" sz="1400" baseline="30000" dirty="0">
                <a:solidFill>
                  <a:srgbClr val="000000"/>
                </a:solidFill>
                <a:latin typeface="Calibri" pitchFamily="34" charset="0"/>
              </a:rPr>
              <a:t>10</a:t>
            </a:r>
          </a:p>
        </p:txBody>
      </p:sp>
      <p:pic>
        <p:nvPicPr>
          <p:cNvPr id="2050" name="Picture 2"/>
          <p:cNvPicPr>
            <a:picLocks noChangeAspect="1" noChangeArrowheads="1"/>
          </p:cNvPicPr>
          <p:nvPr/>
        </p:nvPicPr>
        <p:blipFill>
          <a:blip r:embed="rId3" cstate="print"/>
          <a:srcRect/>
          <a:stretch>
            <a:fillRect/>
          </a:stretch>
        </p:blipFill>
        <p:spPr bwMode="auto">
          <a:xfrm>
            <a:off x="0" y="1232529"/>
            <a:ext cx="3105150" cy="196729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101449" y="1254806"/>
            <a:ext cx="3308875" cy="1945017"/>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648450" y="1243667"/>
            <a:ext cx="3114675" cy="1945018"/>
          </a:xfrm>
          <a:prstGeom prst="rect">
            <a:avLst/>
          </a:prstGeom>
          <a:noFill/>
          <a:ln w="9525">
            <a:noFill/>
            <a:miter lim="800000"/>
            <a:headEnd/>
            <a:tailEnd/>
          </a:ln>
        </p:spPr>
      </p:pic>
      <p:sp>
        <p:nvSpPr>
          <p:cNvPr id="12" name="TextBox 11"/>
          <p:cNvSpPr txBox="1"/>
          <p:nvPr/>
        </p:nvSpPr>
        <p:spPr>
          <a:xfrm>
            <a:off x="134112" y="1017085"/>
            <a:ext cx="9763125" cy="215444"/>
          </a:xfrm>
          <a:prstGeom prst="rect">
            <a:avLst/>
          </a:prstGeom>
          <a:noFill/>
        </p:spPr>
        <p:txBody>
          <a:bodyPr wrap="square" rtlCol="0">
            <a:spAutoFit/>
          </a:bodyPr>
          <a:lstStyle/>
          <a:p>
            <a:r>
              <a:rPr lang="en-GB" sz="800" b="1" dirty="0">
                <a:solidFill>
                  <a:srgbClr val="000000"/>
                </a:solidFill>
              </a:rPr>
              <a:t>          Figure 5: % of 16-34 year old households by tenure                         Figure 6: % of 35-59 year old households by tenure                                         Figure 7: % of 60+ households by tenure	                 </a:t>
            </a:r>
          </a:p>
        </p:txBody>
      </p:sp>
      <p:sp>
        <p:nvSpPr>
          <p:cNvPr id="2" name="TextBox 1">
            <a:extLst>
              <a:ext uri="{FF2B5EF4-FFF2-40B4-BE49-F238E27FC236}">
                <a16:creationId xmlns:a16="http://schemas.microsoft.com/office/drawing/2014/main" id="{DC52CF11-A7DE-4705-B3AD-CC8110FC62F9}"/>
              </a:ext>
            </a:extLst>
          </p:cNvPr>
          <p:cNvSpPr txBox="1"/>
          <p:nvPr/>
        </p:nvSpPr>
        <p:spPr>
          <a:xfrm>
            <a:off x="6632770" y="4310688"/>
            <a:ext cx="3130355" cy="3308598"/>
          </a:xfrm>
          <a:prstGeom prst="rect">
            <a:avLst/>
          </a:prstGeom>
          <a:noFill/>
        </p:spPr>
        <p:txBody>
          <a:bodyPr wrap="square" rtlCol="0">
            <a:spAutoFit/>
          </a:bodyPr>
          <a:lstStyle/>
          <a:p>
            <a:r>
              <a:rPr lang="en-GB" sz="1100" dirty="0"/>
              <a:t>Figure 7 shows there has been an upward trend in the share of owner occupiers in the older age group, from 56% in 1999 to 72% in 2016</a:t>
            </a:r>
          </a:p>
          <a:p>
            <a:endParaRPr lang="en-GB" sz="1100" dirty="0"/>
          </a:p>
          <a:p>
            <a:r>
              <a:rPr lang="en-GB" sz="1100" b="1" dirty="0"/>
              <a:t>In Scotland’s 60+ age group, 64% own their homes outright, with no mortgage debt. </a:t>
            </a:r>
          </a:p>
          <a:p>
            <a:endParaRPr lang="en-GB" sz="1100" dirty="0"/>
          </a:p>
          <a:p>
            <a:r>
              <a:rPr lang="en-GB" sz="1100" dirty="0"/>
              <a:t>There has been a significant decrease in the share of this older age group living in social rented homes, from 39% in 1999 to 22% in 2016. </a:t>
            </a:r>
          </a:p>
          <a:p>
            <a:endParaRPr lang="en-GB" sz="1100" dirty="0"/>
          </a:p>
          <a:p>
            <a:r>
              <a:rPr lang="en-GB" sz="1100" dirty="0"/>
              <a:t>Only 4% of the older age group households live in the private rental sector.</a:t>
            </a:r>
          </a:p>
          <a:p>
            <a:endParaRPr lang="en-GB" sz="1100" dirty="0"/>
          </a:p>
          <a:p>
            <a:endParaRPr lang="en-GB" sz="1100" dirty="0"/>
          </a:p>
          <a:p>
            <a:endParaRPr lang="en-GB" sz="1100" dirty="0"/>
          </a:p>
          <a:p>
            <a:endParaRPr lang="en-GB" sz="1100" dirty="0"/>
          </a:p>
        </p:txBody>
      </p:sp>
      <p:sp>
        <p:nvSpPr>
          <p:cNvPr id="11" name="TextBox 10">
            <a:extLst>
              <a:ext uri="{FF2B5EF4-FFF2-40B4-BE49-F238E27FC236}">
                <a16:creationId xmlns:a16="http://schemas.microsoft.com/office/drawing/2014/main" id="{BC647039-1DC6-4A62-BC38-2ABAC4E4D6A9}"/>
              </a:ext>
            </a:extLst>
          </p:cNvPr>
          <p:cNvSpPr txBox="1"/>
          <p:nvPr/>
        </p:nvSpPr>
        <p:spPr>
          <a:xfrm>
            <a:off x="98311" y="4311776"/>
            <a:ext cx="3182113" cy="2462213"/>
          </a:xfrm>
          <a:prstGeom prst="rect">
            <a:avLst/>
          </a:prstGeom>
          <a:noFill/>
        </p:spPr>
        <p:txBody>
          <a:bodyPr wrap="square" rtlCol="0">
            <a:spAutoFit/>
          </a:bodyPr>
          <a:lstStyle/>
          <a:p>
            <a:r>
              <a:rPr lang="en-GB" sz="1100" dirty="0"/>
              <a:t>Figure 5 shows there has been a sustained downward trend in younger owner-occupiers, from 53% in 1999 to around 30% in 2014.  </a:t>
            </a:r>
          </a:p>
          <a:p>
            <a:r>
              <a:rPr lang="en-GB" sz="1100" dirty="0"/>
              <a:t>It started to rise in 2015 and again in 2016 (to 36%) but is still well below the level it was.</a:t>
            </a:r>
          </a:p>
          <a:p>
            <a:endParaRPr lang="en-GB" sz="1100" dirty="0">
              <a:solidFill>
                <a:srgbClr val="0070C0"/>
              </a:solidFill>
            </a:endParaRPr>
          </a:p>
          <a:p>
            <a:r>
              <a:rPr lang="en-GB" sz="1100" dirty="0"/>
              <a:t>The counter-part to this has been a sustained upward trend in younger households living in the private rental sector: from 13% in 1999 to 41% in 2015.  It fell slightly in 2016 for the first time in decades: down 1% to 40%.</a:t>
            </a:r>
          </a:p>
          <a:p>
            <a:endParaRPr lang="en-GB" sz="1100" dirty="0"/>
          </a:p>
          <a:p>
            <a:r>
              <a:rPr lang="en-GB" sz="1100" dirty="0"/>
              <a:t>23% of younger households live in social rented homes: down from 32% in 1999.</a:t>
            </a:r>
            <a:endParaRPr lang="en-GB" sz="1400" dirty="0">
              <a:solidFill>
                <a:srgbClr val="0070C0"/>
              </a:solidFill>
            </a:endParaRPr>
          </a:p>
        </p:txBody>
      </p:sp>
      <p:sp>
        <p:nvSpPr>
          <p:cNvPr id="14" name="TextBox 13">
            <a:extLst>
              <a:ext uri="{FF2B5EF4-FFF2-40B4-BE49-F238E27FC236}">
                <a16:creationId xmlns:a16="http://schemas.microsoft.com/office/drawing/2014/main" id="{EE2E5A3F-4BA0-4F96-BE02-65E3F4BE7FB1}"/>
              </a:ext>
            </a:extLst>
          </p:cNvPr>
          <p:cNvSpPr txBox="1"/>
          <p:nvPr/>
        </p:nvSpPr>
        <p:spPr>
          <a:xfrm>
            <a:off x="3219736" y="4311759"/>
            <a:ext cx="3413033" cy="2800767"/>
          </a:xfrm>
          <a:prstGeom prst="rect">
            <a:avLst/>
          </a:prstGeom>
          <a:noFill/>
        </p:spPr>
        <p:txBody>
          <a:bodyPr wrap="square" rtlCol="0">
            <a:spAutoFit/>
          </a:bodyPr>
          <a:lstStyle/>
          <a:p>
            <a:r>
              <a:rPr lang="en-GB" sz="1100" dirty="0"/>
              <a:t>Figure 6 shows there has been a gradual, steady decrease in the share of owner-occupiers in this middle age group over time, falling from 72% at its peak around 2005 to 63% in 2016.</a:t>
            </a:r>
          </a:p>
          <a:p>
            <a:endParaRPr lang="en-GB" sz="1100" dirty="0"/>
          </a:p>
          <a:p>
            <a:r>
              <a:rPr lang="en-GB" sz="1100" dirty="0"/>
              <a:t>This has been mirrored by a gradual, steady increase in the share of households living in the private rental sector.  This has increased from 4% in 1999 to 12% in 2016.</a:t>
            </a:r>
          </a:p>
          <a:p>
            <a:endParaRPr lang="en-GB" sz="1100" dirty="0"/>
          </a:p>
          <a:p>
            <a:r>
              <a:rPr lang="en-GB" sz="1100" dirty="0"/>
              <a:t>24% of this middle age group households live in social rented homes.  This has remained steady since 1999,</a:t>
            </a:r>
          </a:p>
          <a:p>
            <a:endParaRPr lang="en-GB" sz="1100" dirty="0"/>
          </a:p>
          <a:p>
            <a:endParaRPr lang="en-GB" sz="1100" dirty="0"/>
          </a:p>
          <a:p>
            <a:endParaRPr lang="en-GB" sz="1100" b="1" u="sng" dirty="0"/>
          </a:p>
        </p:txBody>
      </p:sp>
      <p:graphicFrame>
        <p:nvGraphicFramePr>
          <p:cNvPr id="3" name="Table 2">
            <a:extLst>
              <a:ext uri="{FF2B5EF4-FFF2-40B4-BE49-F238E27FC236}">
                <a16:creationId xmlns:a16="http://schemas.microsoft.com/office/drawing/2014/main" id="{45400AD2-06E4-4B23-A817-4DA4E48314A4}"/>
              </a:ext>
            </a:extLst>
          </p:cNvPr>
          <p:cNvGraphicFramePr>
            <a:graphicFrameLocks noGrp="1"/>
          </p:cNvGraphicFramePr>
          <p:nvPr>
            <p:extLst>
              <p:ext uri="{D42A27DB-BD31-4B8C-83A1-F6EECF244321}">
                <p14:modId xmlns:p14="http://schemas.microsoft.com/office/powerpoint/2010/main" val="1118404708"/>
              </p:ext>
            </p:extLst>
          </p:nvPr>
        </p:nvGraphicFramePr>
        <p:xfrm>
          <a:off x="134112" y="3325918"/>
          <a:ext cx="9629013" cy="985858"/>
        </p:xfrm>
        <a:graphic>
          <a:graphicData uri="http://schemas.openxmlformats.org/drawingml/2006/table">
            <a:tbl>
              <a:tblPr firstRow="1" bandRow="1">
                <a:tableStyleId>{5C22544A-7EE6-4342-B048-85BDC9FD1C3A}</a:tableStyleId>
              </a:tblPr>
              <a:tblGrid>
                <a:gridCol w="3108961">
                  <a:extLst>
                    <a:ext uri="{9D8B030D-6E8A-4147-A177-3AD203B41FA5}">
                      <a16:colId xmlns:a16="http://schemas.microsoft.com/office/drawing/2014/main" val="2810166023"/>
                    </a:ext>
                  </a:extLst>
                </a:gridCol>
                <a:gridCol w="3377184">
                  <a:extLst>
                    <a:ext uri="{9D8B030D-6E8A-4147-A177-3AD203B41FA5}">
                      <a16:colId xmlns:a16="http://schemas.microsoft.com/office/drawing/2014/main" val="204214522"/>
                    </a:ext>
                  </a:extLst>
                </a:gridCol>
                <a:gridCol w="3142868">
                  <a:extLst>
                    <a:ext uri="{9D8B030D-6E8A-4147-A177-3AD203B41FA5}">
                      <a16:colId xmlns:a16="http://schemas.microsoft.com/office/drawing/2014/main" val="2326828462"/>
                    </a:ext>
                  </a:extLst>
                </a:gridCol>
              </a:tblGrid>
              <a:tr h="147823">
                <a:tc>
                  <a:txBody>
                    <a:bodyPr/>
                    <a:lstStyle/>
                    <a:p>
                      <a:pPr algn="ctr"/>
                      <a:r>
                        <a:rPr lang="en-GB" sz="1400" dirty="0"/>
                        <a:t>16 – 34 year old households</a:t>
                      </a:r>
                    </a:p>
                  </a:txBody>
                  <a:tcPr/>
                </a:tc>
                <a:tc>
                  <a:txBody>
                    <a:bodyPr/>
                    <a:lstStyle/>
                    <a:p>
                      <a:pPr algn="ctr"/>
                      <a:r>
                        <a:rPr lang="en-GB" sz="1400" dirty="0"/>
                        <a:t>35-59 year old households</a:t>
                      </a:r>
                    </a:p>
                  </a:txBody>
                  <a:tcPr/>
                </a:tc>
                <a:tc>
                  <a:txBody>
                    <a:bodyPr/>
                    <a:lstStyle/>
                    <a:p>
                      <a:pPr algn="ctr"/>
                      <a:r>
                        <a:rPr lang="en-GB" sz="1400" dirty="0"/>
                        <a:t>60 + households</a:t>
                      </a:r>
                    </a:p>
                  </a:txBody>
                  <a:tcPr/>
                </a:tc>
                <a:extLst>
                  <a:ext uri="{0D108BD9-81ED-4DB2-BD59-A6C34878D82A}">
                    <a16:rowId xmlns:a16="http://schemas.microsoft.com/office/drawing/2014/main" val="1220214825"/>
                  </a:ext>
                </a:extLst>
              </a:tr>
              <a:tr h="340529">
                <a:tc>
                  <a:txBody>
                    <a:bodyPr/>
                    <a:lstStyle/>
                    <a:p>
                      <a:pPr algn="ctr"/>
                      <a:r>
                        <a:rPr lang="en-GB" sz="1400" dirty="0"/>
                        <a:t>36% are owner occupiers</a:t>
                      </a:r>
                    </a:p>
                  </a:txBody>
                  <a:tcPr/>
                </a:tc>
                <a:tc>
                  <a:txBody>
                    <a:bodyPr/>
                    <a:lstStyle/>
                    <a:p>
                      <a:pPr algn="ctr"/>
                      <a:r>
                        <a:rPr lang="en-GB" sz="1400" dirty="0"/>
                        <a:t>63% are owner occupiers</a:t>
                      </a:r>
                    </a:p>
                  </a:txBody>
                  <a:tcPr/>
                </a:tc>
                <a:tc>
                  <a:txBody>
                    <a:bodyPr/>
                    <a:lstStyle/>
                    <a:p>
                      <a:pPr algn="ctr"/>
                      <a:r>
                        <a:rPr lang="en-GB" sz="1400" dirty="0"/>
                        <a:t>72% are owner occupiers</a:t>
                      </a:r>
                    </a:p>
                  </a:txBody>
                  <a:tcPr/>
                </a:tc>
                <a:extLst>
                  <a:ext uri="{0D108BD9-81ED-4DB2-BD59-A6C34878D82A}">
                    <a16:rowId xmlns:a16="http://schemas.microsoft.com/office/drawing/2014/main" val="2731249326"/>
                  </a:ext>
                </a:extLst>
              </a:tr>
              <a:tr h="340529">
                <a:tc>
                  <a:txBody>
                    <a:bodyPr/>
                    <a:lstStyle/>
                    <a:p>
                      <a:pPr algn="ctr"/>
                      <a:r>
                        <a:rPr lang="en-GB" sz="1400" dirty="0"/>
                        <a:t>63% are in rented homes</a:t>
                      </a:r>
                    </a:p>
                  </a:txBody>
                  <a:tcPr/>
                </a:tc>
                <a:tc>
                  <a:txBody>
                    <a:bodyPr/>
                    <a:lstStyle/>
                    <a:p>
                      <a:pPr algn="ctr"/>
                      <a:r>
                        <a:rPr lang="en-GB" sz="1400" dirty="0"/>
                        <a:t>36% are in rented homes</a:t>
                      </a:r>
                    </a:p>
                  </a:txBody>
                  <a:tcPr/>
                </a:tc>
                <a:tc>
                  <a:txBody>
                    <a:bodyPr/>
                    <a:lstStyle/>
                    <a:p>
                      <a:pPr algn="ctr"/>
                      <a:r>
                        <a:rPr lang="en-GB" sz="1400" dirty="0"/>
                        <a:t>26% are in rented homes</a:t>
                      </a:r>
                    </a:p>
                  </a:txBody>
                  <a:tcPr/>
                </a:tc>
                <a:extLst>
                  <a:ext uri="{0D108BD9-81ED-4DB2-BD59-A6C34878D82A}">
                    <a16:rowId xmlns:a16="http://schemas.microsoft.com/office/drawing/2014/main" val="1528771558"/>
                  </a:ext>
                </a:extLst>
              </a:tr>
            </a:tbl>
          </a:graphicData>
        </a:graphic>
      </p:graphicFrame>
    </p:spTree>
  </p:cSld>
  <p:clrMapOvr>
    <a:masterClrMapping/>
  </p:clrMapOvr>
</p:sld>
</file>

<file path=ppt/theme/theme1.xml><?xml version="1.0" encoding="utf-8"?>
<a:theme xmlns:a="http://schemas.openxmlformats.org/drawingml/2006/main" name="1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defRPr dirty="0" smtClean="0"/>
        </a:defPPr>
      </a:lstStyle>
    </a:txDef>
  </a:objectDefaults>
  <a:extraClrSchemeLst/>
</a:theme>
</file>

<file path=ppt/theme/theme3.xml><?xml version="1.0" encoding="utf-8"?>
<a:theme xmlns:a="http://schemas.openxmlformats.org/drawingml/2006/main" name="2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di template">
  <a:themeElements>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di 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di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4DF1049576FB4396A959812E683380" ma:contentTypeVersion="8" ma:contentTypeDescription="Create a new document." ma:contentTypeScope="" ma:versionID="ee7584fb19199aa41c42e6c78176f500">
  <xsd:schema xmlns:xsd="http://www.w3.org/2001/XMLSchema" xmlns:xs="http://www.w3.org/2001/XMLSchema" xmlns:p="http://schemas.microsoft.com/office/2006/metadata/properties" xmlns:ns2="2080c554-dded-4893-b17d-96e3415bc178" xmlns:ns3="5c0236c5-800f-4186-8dff-7b2f080b9de5" targetNamespace="http://schemas.microsoft.com/office/2006/metadata/properties" ma:root="true" ma:fieldsID="9fdb75ce48ea23b3e3db973bf7024068" ns2:_="" ns3:_="">
    <xsd:import namespace="2080c554-dded-4893-b17d-96e3415bc178"/>
    <xsd:import namespace="5c0236c5-800f-4186-8dff-7b2f080b9d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0c554-dded-4893-b17d-96e3415bc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236c5-800f-4186-8dff-7b2f080b9d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68E0822-AA2A-4AB7-8051-D1C236D0A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0c554-dded-4893-b17d-96e3415bc178"/>
    <ds:schemaRef ds:uri="5c0236c5-800f-4186-8dff-7b2f080b9d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41D52-36CC-493B-A78D-C9869F9BB7F5}">
  <ds:schemaRefs>
    <ds:schemaRef ds:uri="http://schemas.microsoft.com/office/2006/metadata/longProperties"/>
  </ds:schemaRefs>
</ds:datastoreItem>
</file>

<file path=customXml/itemProps3.xml><?xml version="1.0" encoding="utf-8"?>
<ds:datastoreItem xmlns:ds="http://schemas.openxmlformats.org/officeDocument/2006/customXml" ds:itemID="{FA9BB24E-556C-4728-8E2E-45BB3EACB0F4}">
  <ds:schemaRefs>
    <ds:schemaRef ds:uri="http://schemas.microsoft.com/sharepoint/v3/contenttype/forms"/>
  </ds:schemaRefs>
</ds:datastoreItem>
</file>

<file path=customXml/itemProps4.xml><?xml version="1.0" encoding="utf-8"?>
<ds:datastoreItem xmlns:ds="http://schemas.openxmlformats.org/officeDocument/2006/customXml" ds:itemID="{1F23F3B1-E72B-49A8-AF5D-907F99524562}">
  <ds:schemaRefs>
    <ds:schemaRef ds:uri="http://schemas.microsoft.com/office/2006/documentManagement/types"/>
    <ds:schemaRef ds:uri="5c0236c5-800f-4186-8dff-7b2f080b9de5"/>
    <ds:schemaRef ds:uri="http://purl.org/dc/elements/1.1/"/>
    <ds:schemaRef ds:uri="http://schemas.microsoft.com/office/infopath/2007/PartnerControls"/>
    <ds:schemaRef ds:uri="http://purl.org/dc/terms/"/>
    <ds:schemaRef ds:uri="http://schemas.openxmlformats.org/package/2006/metadata/core-properties"/>
    <ds:schemaRef ds:uri="2080c554-dded-4893-b17d-96e3415bc178"/>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16213</TotalTime>
  <Words>7414</Words>
  <Application>Microsoft Office PowerPoint</Application>
  <PresentationFormat>A4 Paper (210x297 mm)</PresentationFormat>
  <Paragraphs>511</Paragraphs>
  <Slides>19</Slides>
  <Notes>6</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19</vt:i4>
      </vt:variant>
    </vt:vector>
  </HeadingPairs>
  <TitlesOfParts>
    <vt:vector size="37" baseType="lpstr">
      <vt:lpstr>ＭＳ Ｐゴシック</vt:lpstr>
      <vt:lpstr>ＭＳ Ｐゴシック</vt:lpstr>
      <vt:lpstr>Arial</vt:lpstr>
      <vt:lpstr>Calibri</vt:lpstr>
      <vt:lpstr>1_sdi template</vt:lpstr>
      <vt:lpstr>Custom Design</vt:lpstr>
      <vt:lpstr>2_sdi template</vt:lpstr>
      <vt:lpstr>3_sdi template</vt:lpstr>
      <vt:lpstr>4_sdi template</vt:lpstr>
      <vt:lpstr>5_sdi template</vt:lpstr>
      <vt:lpstr>6_sdi template</vt:lpstr>
      <vt:lpstr>7_sdi template</vt:lpstr>
      <vt:lpstr>8_sdi template</vt:lpstr>
      <vt:lpstr>9_sdi template</vt:lpstr>
      <vt:lpstr>10_sdi template</vt:lpstr>
      <vt:lpstr>11_sdi template</vt:lpstr>
      <vt:lpstr>12_sdi template</vt:lpstr>
      <vt:lpstr>13_sdi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CMGRP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HIE SDI branded presentation template Office 2007</dc:title>
  <dc:creator>Lachlan, Susan (GLA-WSW)</dc:creator>
  <cp:lastModifiedBy>Donna Gardiner</cp:lastModifiedBy>
  <cp:revision>1089</cp:revision>
  <cp:lastPrinted>2018-06-13T09:43:54Z</cp:lastPrinted>
  <dcterms:created xsi:type="dcterms:W3CDTF">2013-05-29T14:14:33Z</dcterms:created>
  <dcterms:modified xsi:type="dcterms:W3CDTF">2018-11-09T09:34:53Z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Dave Stewart</vt:lpwstr>
  </property>
  <property fmtid="{D5CDD505-2E9C-101B-9397-08002B2CF9AE}" pid="3" name="xd_Signature">
    <vt:lpwstr/>
  </property>
  <property fmtid="{D5CDD505-2E9C-101B-9397-08002B2CF9AE}" pid="4" name="Order">
    <vt:r8>100</vt:r8>
  </property>
  <property fmtid="{D5CDD505-2E9C-101B-9397-08002B2CF9AE}" pid="5" name="TemplateUrl">
    <vt:lpwstr/>
  </property>
  <property fmtid="{D5CDD505-2E9C-101B-9397-08002B2CF9AE}" pid="6" name="xd_ProgID">
    <vt:lpwstr/>
  </property>
  <property fmtid="{D5CDD505-2E9C-101B-9397-08002B2CF9AE}" pid="7" name="display_urn:schemas-microsoft-com:office:office#Author">
    <vt:lpwstr>Dave Stewart</vt:lpwstr>
  </property>
  <property fmtid="{D5CDD505-2E9C-101B-9397-08002B2CF9AE}" pid="8" name="ContentTypeId">
    <vt:lpwstr>0x010100A94DF1049576FB4396A959812E683380</vt:lpwstr>
  </property>
  <property fmtid="{D5CDD505-2E9C-101B-9397-08002B2CF9AE}" pid="9" name="_dlc_DocId">
    <vt:lpwstr>2TF5HM42A6WN-683-7095</vt:lpwstr>
  </property>
  <property fmtid="{D5CDD505-2E9C-101B-9397-08002B2CF9AE}" pid="10" name="_dlc_DocIdItemGuid">
    <vt:lpwstr>c563ac4d-a992-472a-8475-5a232a0fc6d7</vt:lpwstr>
  </property>
  <property fmtid="{D5CDD505-2E9C-101B-9397-08002B2CF9AE}" pid="11" name="_dlc_DocIdUrl">
    <vt:lpwstr>http://intranet.scotent.co.uk/Corporate/custops/_layouts/DocIdRedir.aspx?ID=2TF5HM42A6WN-683-7095, 2TF5HM42A6WN-683-7095</vt:lpwstr>
  </property>
</Properties>
</file>